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8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60" r:id="rId5"/>
    <p:sldId id="262" r:id="rId6"/>
    <p:sldId id="270" r:id="rId7"/>
    <p:sldId id="265" r:id="rId9"/>
    <p:sldId id="267" r:id="rId10"/>
    <p:sldId id="258" r:id="rId11"/>
    <p:sldId id="272" r:id="rId12"/>
  </p:sldIdLst>
  <p:sldSz cx="18288000" cy="10287000"/>
  <p:notesSz cx="6858000" cy="9144000"/>
  <p:embeddedFontLst>
    <p:embeddedFont>
      <p:font typeface="Saira Medium" panose="00000600000000000000"/>
      <p:regular r:id="rId16"/>
    </p:embeddedFont>
    <p:embeddedFont>
      <p:font typeface="Roboto" panose="02000000000000000000"/>
      <p:regular r:id="rId17"/>
      <p:bold r:id="rId18"/>
      <p:italic r:id="rId19"/>
      <p:boldItalic r:id="rId20"/>
    </p:embeddedFont>
    <p:embeddedFont>
      <p:font typeface="Saira Medium" panose="00000600000000000000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Bold" panose="02000000000000000000"/>
      <p:bold r:id="rId26"/>
    </p:embeddedFont>
    <p:embeddedFont>
      <p:font typeface="Saira Light" panose="020B0604020202020204"/>
      <p:regular r:id="rId27"/>
    </p:embeddedFont>
    <p:embeddedFont>
      <p:font typeface="Calibri" panose="020F0502020204030204"/>
      <p:regular r:id="rId28"/>
      <p:bold r:id="rId29"/>
      <p:italic r:id="rId30"/>
      <p:boldItalic r:id="rId31"/>
    </p:embeddedFont>
    <p:embeddedFont>
      <p:font typeface="Trade Gothic Next Light" panose="020B0403040303020004" charset="0"/>
      <p:regular r:id="rId32"/>
      <p:italic r:id="rId33"/>
    </p:embeddedFont>
    <p:embeddedFont>
      <p:font typeface="Trade Gothic Next Cond" panose="020B0506040303020004" charset="0"/>
      <p:regular r:id="rId34"/>
      <p:bold r:id="rId35"/>
      <p:italic r:id="rId36"/>
      <p:boldItalic r:id="rId37"/>
    </p:embeddedFont>
    <p:embeddedFont>
      <p:font typeface="Arial Black" panose="020B0A04020102020204" charset="0"/>
      <p:bold r:id="rId38"/>
    </p:embeddedFont>
    <p:embeddedFont>
      <p:font typeface="Segoe UI Black" panose="020B0A02040204020203" charset="0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font" Target="fonts/font24.fntdata"/><Relationship Id="rId38" Type="http://schemas.openxmlformats.org/officeDocument/2006/relationships/font" Target="fonts/font23.fntdata"/><Relationship Id="rId37" Type="http://schemas.openxmlformats.org/officeDocument/2006/relationships/font" Target="fonts/font22.fntdata"/><Relationship Id="rId36" Type="http://schemas.openxmlformats.org/officeDocument/2006/relationships/font" Target="fonts/font21.fntdata"/><Relationship Id="rId35" Type="http://schemas.openxmlformats.org/officeDocument/2006/relationships/font" Target="fonts/font20.fntdata"/><Relationship Id="rId34" Type="http://schemas.openxmlformats.org/officeDocument/2006/relationships/font" Target="fonts/font19.fntdata"/><Relationship Id="rId33" Type="http://schemas.openxmlformats.org/officeDocument/2006/relationships/font" Target="fonts/font18.fntdata"/><Relationship Id="rId32" Type="http://schemas.openxmlformats.org/officeDocument/2006/relationships/font" Target="fonts/font17.fntdata"/><Relationship Id="rId31" Type="http://schemas.openxmlformats.org/officeDocument/2006/relationships/font" Target="fonts/font16.fntdata"/><Relationship Id="rId30" Type="http://schemas.openxmlformats.org/officeDocument/2006/relationships/font" Target="fonts/font15.fntdata"/><Relationship Id="rId3" Type="http://schemas.openxmlformats.org/officeDocument/2006/relationships/slide" Target="slides/slide1.xml"/><Relationship Id="rId29" Type="http://schemas.openxmlformats.org/officeDocument/2006/relationships/font" Target="fonts/font14.fntdata"/><Relationship Id="rId28" Type="http://schemas.openxmlformats.org/officeDocument/2006/relationships/font" Target="fonts/font13.fntdata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0D642-B212-448D-A1C5-90701B475F54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354B7-BF1B-4A18-B063-384577E9716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4418" y="1520977"/>
            <a:ext cx="11571582" cy="4890953"/>
          </a:xfrm>
        </p:spPr>
        <p:txBody>
          <a:bodyPr anchor="b"/>
          <a:lstStyle>
            <a:lvl1pPr algn="l">
              <a:defRPr sz="498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4418" y="7272696"/>
            <a:ext cx="11571582" cy="1628774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812800" indent="0" algn="ctr">
              <a:buNone/>
              <a:defRPr sz="3200"/>
            </a:lvl2pPr>
            <a:lvl3pPr marL="1625600" indent="0" algn="ctr">
              <a:buNone/>
              <a:defRPr sz="3200"/>
            </a:lvl3pPr>
            <a:lvl4pPr marL="2438400" indent="0" algn="ctr">
              <a:buNone/>
              <a:defRPr sz="2845"/>
            </a:lvl4pPr>
            <a:lvl5pPr marL="3251200" indent="0" algn="ctr">
              <a:buNone/>
              <a:defRPr sz="2845"/>
            </a:lvl5pPr>
            <a:lvl6pPr marL="4064000" indent="0" algn="ctr">
              <a:buNone/>
              <a:defRPr sz="2845"/>
            </a:lvl6pPr>
            <a:lvl7pPr marL="4876800" indent="0" algn="ctr">
              <a:buNone/>
              <a:defRPr sz="2845"/>
            </a:lvl7pPr>
            <a:lvl8pPr marL="5689600" indent="0" algn="ctr">
              <a:buNone/>
              <a:defRPr sz="2845"/>
            </a:lvl8pPr>
            <a:lvl9pPr marL="6502400" indent="0" algn="ctr">
              <a:buNone/>
              <a:defRPr sz="2845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1" y="6857259"/>
            <a:ext cx="145673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4349" y="3344936"/>
            <a:ext cx="13857651" cy="579906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16000" y="2201549"/>
            <a:ext cx="2637692" cy="694245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73469" y="2201549"/>
            <a:ext cx="11759069" cy="694245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349" y="1568168"/>
            <a:ext cx="13857651" cy="128633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349" y="3429000"/>
            <a:ext cx="13857651" cy="571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618" y="1931331"/>
            <a:ext cx="12427445" cy="4669596"/>
          </a:xfrm>
        </p:spPr>
        <p:txBody>
          <a:bodyPr anchor="t"/>
          <a:lstStyle>
            <a:lvl1pPr>
              <a:defRPr sz="782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2616" y="6929561"/>
            <a:ext cx="11583384" cy="221444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812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0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20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400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680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8960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240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349" y="1520117"/>
            <a:ext cx="13857651" cy="1334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44349" y="3203348"/>
            <a:ext cx="6743700" cy="59406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203348"/>
            <a:ext cx="6743700" cy="59406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349" y="1618725"/>
            <a:ext cx="13857651" cy="12358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4351" y="3019826"/>
            <a:ext cx="6743699" cy="105634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00" indent="0">
              <a:buNone/>
              <a:defRPr sz="3200" b="1"/>
            </a:lvl2pPr>
            <a:lvl3pPr marL="1625600" indent="0">
              <a:buNone/>
              <a:defRPr sz="3200" b="1"/>
            </a:lvl3pPr>
            <a:lvl4pPr marL="2438400" indent="0">
              <a:buNone/>
              <a:defRPr sz="2845" b="1"/>
            </a:lvl4pPr>
            <a:lvl5pPr marL="3251200" indent="0">
              <a:buNone/>
              <a:defRPr sz="2845" b="1"/>
            </a:lvl5pPr>
            <a:lvl6pPr marL="4064000" indent="0">
              <a:buNone/>
              <a:defRPr sz="2845" b="1"/>
            </a:lvl6pPr>
            <a:lvl7pPr marL="4876800" indent="0">
              <a:buNone/>
              <a:defRPr sz="2845" b="1"/>
            </a:lvl7pPr>
            <a:lvl8pPr marL="5689600" indent="0">
              <a:buNone/>
              <a:defRPr sz="2845" b="1"/>
            </a:lvl8pPr>
            <a:lvl9pPr marL="6502400" indent="0">
              <a:buNone/>
              <a:defRPr sz="2845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4351" y="4572000"/>
            <a:ext cx="6743700" cy="45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3019823"/>
            <a:ext cx="6743700" cy="105635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00" indent="0">
              <a:buNone/>
              <a:defRPr sz="3200" b="1"/>
            </a:lvl2pPr>
            <a:lvl3pPr marL="1625600" indent="0">
              <a:buNone/>
              <a:defRPr sz="3200" b="1"/>
            </a:lvl3pPr>
            <a:lvl4pPr marL="2438400" indent="0">
              <a:buNone/>
              <a:defRPr sz="2845" b="1"/>
            </a:lvl4pPr>
            <a:lvl5pPr marL="3251200" indent="0">
              <a:buNone/>
              <a:defRPr sz="2845" b="1"/>
            </a:lvl5pPr>
            <a:lvl6pPr marL="4064000" indent="0">
              <a:buNone/>
              <a:defRPr sz="2845" b="1"/>
            </a:lvl6pPr>
            <a:lvl7pPr marL="4876800" indent="0">
              <a:buNone/>
              <a:defRPr sz="2845" b="1"/>
            </a:lvl7pPr>
            <a:lvl8pPr marL="5689600" indent="0">
              <a:buNone/>
              <a:defRPr sz="2845" b="1"/>
            </a:lvl8pPr>
            <a:lvl9pPr marL="6502400" indent="0">
              <a:buNone/>
              <a:defRPr sz="2845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572000"/>
            <a:ext cx="6743700" cy="45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406091" y="4314993"/>
            <a:ext cx="145673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-1757757" y="6888610"/>
            <a:ext cx="1212393" cy="58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2286001" y="4314993"/>
            <a:ext cx="145673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11" y="2338416"/>
            <a:ext cx="4919534" cy="2796294"/>
          </a:xfrm>
        </p:spPr>
        <p:txBody>
          <a:bodyPr anchor="b"/>
          <a:lstStyle>
            <a:lvl1pPr algn="r">
              <a:defRPr sz="498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1" y="1143000"/>
            <a:ext cx="8000999" cy="8001000"/>
          </a:xfrm>
        </p:spPr>
        <p:txBody>
          <a:bodyPr anchor="ctr">
            <a:normAutofit/>
          </a:bodyPr>
          <a:lstStyle>
            <a:lvl1pPr>
              <a:defRPr sz="4980">
                <a:solidFill>
                  <a:schemeClr val="tx1"/>
                </a:solidFill>
              </a:defRPr>
            </a:lvl1pPr>
            <a:lvl2pPr>
              <a:defRPr sz="4265">
                <a:solidFill>
                  <a:schemeClr val="tx1"/>
                </a:solidFill>
              </a:defRPr>
            </a:lvl2pPr>
            <a:lvl3pPr>
              <a:defRPr sz="3555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5612" y="5474523"/>
            <a:ext cx="4849644" cy="2900408"/>
          </a:xfrm>
        </p:spPr>
        <p:txBody>
          <a:bodyPr/>
          <a:lstStyle>
            <a:lvl1pPr marL="0" indent="0" algn="r">
              <a:buNone/>
              <a:defRPr sz="2845">
                <a:solidFill>
                  <a:schemeClr val="tx1"/>
                </a:solidFill>
              </a:defRPr>
            </a:lvl1pPr>
            <a:lvl2pPr marL="812800" indent="0">
              <a:buNone/>
              <a:defRPr sz="2490"/>
            </a:lvl2pPr>
            <a:lvl3pPr marL="1625600" indent="0">
              <a:buNone/>
              <a:defRPr sz="2135"/>
            </a:lvl3pPr>
            <a:lvl4pPr marL="2438400" indent="0">
              <a:buNone/>
              <a:defRPr sz="1780"/>
            </a:lvl4pPr>
            <a:lvl5pPr marL="3251200" indent="0">
              <a:buNone/>
              <a:defRPr sz="1780"/>
            </a:lvl5pPr>
            <a:lvl6pPr marL="4064000" indent="0">
              <a:buNone/>
              <a:defRPr sz="1780"/>
            </a:lvl6pPr>
            <a:lvl7pPr marL="4876800" indent="0">
              <a:buNone/>
              <a:defRPr sz="1780"/>
            </a:lvl7pPr>
            <a:lvl8pPr marL="5689600" indent="0">
              <a:buNone/>
              <a:defRPr sz="1780"/>
            </a:lvl8pPr>
            <a:lvl9pPr marL="6502400" indent="0">
              <a:buNone/>
              <a:defRPr sz="178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315" y="2074689"/>
            <a:ext cx="4934829" cy="3068811"/>
          </a:xfrm>
        </p:spPr>
        <p:txBody>
          <a:bodyPr anchor="b"/>
          <a:lstStyle>
            <a:lvl1pPr algn="r">
              <a:defRPr sz="498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01002" y="1143000"/>
            <a:ext cx="8000999" cy="8001000"/>
          </a:xfrm>
        </p:spPr>
        <p:txBody>
          <a:bodyPr anchor="t"/>
          <a:lstStyle>
            <a:lvl1pPr marL="0" indent="0">
              <a:buNone/>
              <a:defRPr sz="5690">
                <a:solidFill>
                  <a:schemeClr val="tx1"/>
                </a:solidFill>
              </a:defRPr>
            </a:lvl1pPr>
            <a:lvl2pPr marL="812800" indent="0">
              <a:buNone/>
              <a:defRPr sz="4980"/>
            </a:lvl2pPr>
            <a:lvl3pPr marL="1625600" indent="0">
              <a:buNone/>
              <a:defRPr sz="4265"/>
            </a:lvl3pPr>
            <a:lvl4pPr marL="2438400" indent="0">
              <a:buNone/>
              <a:defRPr sz="3555"/>
            </a:lvl4pPr>
            <a:lvl5pPr marL="3251200" indent="0">
              <a:buNone/>
              <a:defRPr sz="3555"/>
            </a:lvl5pPr>
            <a:lvl6pPr marL="4064000" indent="0">
              <a:buNone/>
              <a:defRPr sz="3555"/>
            </a:lvl6pPr>
            <a:lvl7pPr marL="4876800" indent="0">
              <a:buNone/>
              <a:defRPr sz="3555"/>
            </a:lvl7pPr>
            <a:lvl8pPr marL="5689600" indent="0">
              <a:buNone/>
              <a:defRPr sz="3555"/>
            </a:lvl8pPr>
            <a:lvl9pPr marL="6502400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316" y="5474524"/>
            <a:ext cx="4864938" cy="2526476"/>
          </a:xfrm>
        </p:spPr>
        <p:txBody>
          <a:bodyPr/>
          <a:lstStyle>
            <a:lvl1pPr marL="0" indent="0" algn="r">
              <a:buNone/>
              <a:defRPr sz="2845">
                <a:solidFill>
                  <a:schemeClr val="tx1"/>
                </a:solidFill>
              </a:defRPr>
            </a:lvl1pPr>
            <a:lvl2pPr marL="812800" indent="0">
              <a:buNone/>
              <a:defRPr sz="2490"/>
            </a:lvl2pPr>
            <a:lvl3pPr marL="1625600" indent="0">
              <a:buNone/>
              <a:defRPr sz="2135"/>
            </a:lvl3pPr>
            <a:lvl4pPr marL="2438400" indent="0">
              <a:buNone/>
              <a:defRPr sz="1780"/>
            </a:lvl4pPr>
            <a:lvl5pPr marL="3251200" indent="0">
              <a:buNone/>
              <a:defRPr sz="1780"/>
            </a:lvl5pPr>
            <a:lvl6pPr marL="4064000" indent="0">
              <a:buNone/>
              <a:defRPr sz="1780"/>
            </a:lvl6pPr>
            <a:lvl7pPr marL="4876800" indent="0">
              <a:buNone/>
              <a:defRPr sz="1780"/>
            </a:lvl7pPr>
            <a:lvl8pPr marL="5689600" indent="0">
              <a:buNone/>
              <a:defRPr sz="1780"/>
            </a:lvl8pPr>
            <a:lvl9pPr marL="6502400" indent="0">
              <a:buNone/>
              <a:defRPr sz="178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4349" y="1562432"/>
            <a:ext cx="13857651" cy="1292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4349" y="3428999"/>
            <a:ext cx="13857651" cy="5715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706631" y="7336977"/>
            <a:ext cx="400994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5" b="1" cap="all" spc="533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5709532" y="2414840"/>
            <a:ext cx="400414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5" b="1" cap="all" spc="5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39363" y="4829780"/>
            <a:ext cx="944480" cy="644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5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09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GIF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239001" y="4152901"/>
            <a:ext cx="7699474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 b="1" dirty="0" err="1">
                <a:solidFill>
                  <a:srgbClr val="FFFFF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PawPredict</a:t>
            </a:r>
            <a:endParaRPr lang="en-US" sz="5560" b="1" dirty="0">
              <a:solidFill>
                <a:srgbClr val="FFFFF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  <a:p>
            <a:pPr algn="l">
              <a:lnSpc>
                <a:spcPts val="6935"/>
              </a:lnSpc>
            </a:pPr>
            <a:endParaRPr lang="en-US" sz="5560" b="1" dirty="0">
              <a:solidFill>
                <a:srgbClr val="FFFFF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39000" y="5477024"/>
            <a:ext cx="1005676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AI Model for Dog Breed Detection and Information Generation</a:t>
            </a:r>
            <a:endParaRPr lang="en-US" sz="3200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08432" y="228842"/>
            <a:ext cx="7618362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4400" dirty="0">
                <a:latin typeface="Saira Medium" panose="00000600000000000000" charset="0"/>
              </a:rPr>
              <a:t>INTRODUCTION</a:t>
            </a:r>
            <a:endParaRPr lang="en-IN" sz="4400" dirty="0">
              <a:latin typeface="Saira Medium" panose="00000600000000000000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73188" y="1110218"/>
            <a:ext cx="9705878" cy="4040885"/>
            <a:chOff x="0" y="0"/>
            <a:chExt cx="6158707" cy="4145162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6107938" cy="4094353"/>
            </a:xfrm>
            <a:custGeom>
              <a:avLst/>
              <a:gdLst/>
              <a:ahLst/>
              <a:cxnLst/>
              <a:rect l="l" t="t" r="r" b="b"/>
              <a:pathLst>
                <a:path w="6107938" h="4094353">
                  <a:moveTo>
                    <a:pt x="0" y="340233"/>
                  </a:moveTo>
                  <a:cubicBezTo>
                    <a:pt x="0" y="152273"/>
                    <a:pt x="152908" y="0"/>
                    <a:pt x="341630" y="0"/>
                  </a:cubicBezTo>
                  <a:lnTo>
                    <a:pt x="5766308" y="0"/>
                  </a:lnTo>
                  <a:cubicBezTo>
                    <a:pt x="5955030" y="0"/>
                    <a:pt x="6107938" y="152273"/>
                    <a:pt x="6107938" y="340233"/>
                  </a:cubicBezTo>
                  <a:lnTo>
                    <a:pt x="6107938" y="3754120"/>
                  </a:lnTo>
                  <a:cubicBezTo>
                    <a:pt x="6107938" y="3942080"/>
                    <a:pt x="5955030" y="4094353"/>
                    <a:pt x="5766308" y="4094353"/>
                  </a:cubicBezTo>
                  <a:lnTo>
                    <a:pt x="341630" y="4094353"/>
                  </a:lnTo>
                  <a:cubicBezTo>
                    <a:pt x="152908" y="4094353"/>
                    <a:pt x="0" y="3942080"/>
                    <a:pt x="0" y="3754120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158738" cy="4145153"/>
            </a:xfrm>
            <a:custGeom>
              <a:avLst/>
              <a:gdLst/>
              <a:ahLst/>
              <a:cxnLst/>
              <a:rect l="l" t="t" r="r" b="b"/>
              <a:pathLst>
                <a:path w="6158738" h="4145153">
                  <a:moveTo>
                    <a:pt x="0" y="365633"/>
                  </a:moveTo>
                  <a:cubicBezTo>
                    <a:pt x="0" y="163576"/>
                    <a:pt x="164465" y="0"/>
                    <a:pt x="367030" y="0"/>
                  </a:cubicBezTo>
                  <a:lnTo>
                    <a:pt x="5791708" y="0"/>
                  </a:lnTo>
                  <a:lnTo>
                    <a:pt x="5791708" y="25400"/>
                  </a:lnTo>
                  <a:lnTo>
                    <a:pt x="5791708" y="0"/>
                  </a:lnTo>
                  <a:cubicBezTo>
                    <a:pt x="5994273" y="0"/>
                    <a:pt x="6158738" y="163576"/>
                    <a:pt x="6158738" y="365633"/>
                  </a:cubicBezTo>
                  <a:lnTo>
                    <a:pt x="6133338" y="365633"/>
                  </a:lnTo>
                  <a:lnTo>
                    <a:pt x="6158738" y="365633"/>
                  </a:lnTo>
                  <a:lnTo>
                    <a:pt x="6158738" y="3779520"/>
                  </a:lnTo>
                  <a:lnTo>
                    <a:pt x="6133338" y="3779520"/>
                  </a:lnTo>
                  <a:lnTo>
                    <a:pt x="6158738" y="3779520"/>
                  </a:lnTo>
                  <a:cubicBezTo>
                    <a:pt x="6158738" y="3981577"/>
                    <a:pt x="5994273" y="4145153"/>
                    <a:pt x="5791708" y="4145153"/>
                  </a:cubicBezTo>
                  <a:lnTo>
                    <a:pt x="5791708" y="4119753"/>
                  </a:lnTo>
                  <a:lnTo>
                    <a:pt x="5791708" y="4145153"/>
                  </a:lnTo>
                  <a:lnTo>
                    <a:pt x="367030" y="4145153"/>
                  </a:lnTo>
                  <a:lnTo>
                    <a:pt x="367030" y="4119753"/>
                  </a:lnTo>
                  <a:lnTo>
                    <a:pt x="367030" y="4145153"/>
                  </a:lnTo>
                  <a:cubicBezTo>
                    <a:pt x="164465" y="4145153"/>
                    <a:pt x="0" y="3981577"/>
                    <a:pt x="0" y="3779520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3779520"/>
                  </a:lnTo>
                  <a:lnTo>
                    <a:pt x="25400" y="3779520"/>
                  </a:lnTo>
                  <a:lnTo>
                    <a:pt x="50800" y="3779520"/>
                  </a:lnTo>
                  <a:cubicBezTo>
                    <a:pt x="50800" y="3953256"/>
                    <a:pt x="192278" y="4094353"/>
                    <a:pt x="367030" y="4094353"/>
                  </a:cubicBezTo>
                  <a:lnTo>
                    <a:pt x="5791708" y="4094353"/>
                  </a:lnTo>
                  <a:cubicBezTo>
                    <a:pt x="5966460" y="4094353"/>
                    <a:pt x="6107938" y="3953256"/>
                    <a:pt x="6107938" y="3779520"/>
                  </a:cubicBezTo>
                  <a:lnTo>
                    <a:pt x="6107938" y="365633"/>
                  </a:lnTo>
                  <a:cubicBezTo>
                    <a:pt x="6107938" y="191897"/>
                    <a:pt x="5966460" y="50800"/>
                    <a:pt x="5791708" y="50800"/>
                  </a:cubicBezTo>
                  <a:lnTo>
                    <a:pt x="367030" y="50800"/>
                  </a:lnTo>
                  <a:lnTo>
                    <a:pt x="367030" y="25400"/>
                  </a:lnTo>
                  <a:lnTo>
                    <a:pt x="367030" y="50800"/>
                  </a:lnTo>
                  <a:cubicBezTo>
                    <a:pt x="192278" y="50800"/>
                    <a:pt x="50800" y="191897"/>
                    <a:pt x="50800" y="36563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44652" y="1295574"/>
            <a:ext cx="424654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3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 Statement</a:t>
            </a:r>
            <a:endParaRPr lang="en-IN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3855" y="2059305"/>
            <a:ext cx="9123849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Identifying dog breeds accurately is often challenging for pet owners, especially in the case of rescued or mixed-breed dogs.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Traditional identification methods depend on expert consultation or DNA testing, which are costly and time-consuming.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is a growing need for an accessible, user-friendly digital solution that can quickly recognize dog breeds and provide reliable breed information.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13218" y="5463841"/>
            <a:ext cx="9625868" cy="4040897"/>
            <a:chOff x="0" y="0"/>
            <a:chExt cx="12644835" cy="2935487"/>
          </a:xfrm>
        </p:grpSpPr>
        <p:sp>
          <p:nvSpPr>
            <p:cNvPr id="21" name="Freeform 21"/>
            <p:cNvSpPr/>
            <p:nvPr/>
          </p:nvSpPr>
          <p:spPr>
            <a:xfrm>
              <a:off x="25400" y="25400"/>
              <a:ext cx="12593955" cy="2884678"/>
            </a:xfrm>
            <a:custGeom>
              <a:avLst/>
              <a:gdLst/>
              <a:ahLst/>
              <a:cxnLst/>
              <a:rect l="l" t="t" r="r" b="b"/>
              <a:pathLst>
                <a:path w="12593955" h="2884678">
                  <a:moveTo>
                    <a:pt x="0" y="340233"/>
                  </a:moveTo>
                  <a:cubicBezTo>
                    <a:pt x="0" y="152273"/>
                    <a:pt x="154432" y="0"/>
                    <a:pt x="344805" y="0"/>
                  </a:cubicBezTo>
                  <a:lnTo>
                    <a:pt x="12249150" y="0"/>
                  </a:lnTo>
                  <a:cubicBezTo>
                    <a:pt x="12439650" y="0"/>
                    <a:pt x="12593955" y="152273"/>
                    <a:pt x="12593955" y="340233"/>
                  </a:cubicBezTo>
                  <a:lnTo>
                    <a:pt x="12593955" y="2544445"/>
                  </a:lnTo>
                  <a:cubicBezTo>
                    <a:pt x="12593955" y="2732405"/>
                    <a:pt x="12439523" y="2884678"/>
                    <a:pt x="12249150" y="2884678"/>
                  </a:cubicBezTo>
                  <a:lnTo>
                    <a:pt x="344805" y="2884678"/>
                  </a:lnTo>
                  <a:cubicBezTo>
                    <a:pt x="154305" y="2884678"/>
                    <a:pt x="0" y="2732405"/>
                    <a:pt x="0" y="2544445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2644755" cy="2935478"/>
            </a:xfrm>
            <a:custGeom>
              <a:avLst/>
              <a:gdLst/>
              <a:ahLst/>
              <a:cxnLst/>
              <a:rect l="l" t="t" r="r" b="b"/>
              <a:pathLst>
                <a:path w="12644755" h="2935478">
                  <a:moveTo>
                    <a:pt x="0" y="365633"/>
                  </a:moveTo>
                  <a:cubicBezTo>
                    <a:pt x="0" y="163449"/>
                    <a:pt x="166116" y="0"/>
                    <a:pt x="370205" y="0"/>
                  </a:cubicBezTo>
                  <a:lnTo>
                    <a:pt x="12274550" y="0"/>
                  </a:lnTo>
                  <a:lnTo>
                    <a:pt x="12274550" y="25400"/>
                  </a:lnTo>
                  <a:lnTo>
                    <a:pt x="12274550" y="0"/>
                  </a:lnTo>
                  <a:cubicBezTo>
                    <a:pt x="12478766" y="0"/>
                    <a:pt x="12644755" y="163449"/>
                    <a:pt x="12644755" y="365633"/>
                  </a:cubicBezTo>
                  <a:lnTo>
                    <a:pt x="12619355" y="365633"/>
                  </a:lnTo>
                  <a:lnTo>
                    <a:pt x="12644755" y="365633"/>
                  </a:lnTo>
                  <a:lnTo>
                    <a:pt x="12644755" y="2569845"/>
                  </a:lnTo>
                  <a:lnTo>
                    <a:pt x="12619355" y="2569845"/>
                  </a:lnTo>
                  <a:lnTo>
                    <a:pt x="12644755" y="2569845"/>
                  </a:lnTo>
                  <a:cubicBezTo>
                    <a:pt x="12644755" y="2772156"/>
                    <a:pt x="12478639" y="2935478"/>
                    <a:pt x="12274550" y="2935478"/>
                  </a:cubicBezTo>
                  <a:lnTo>
                    <a:pt x="12274550" y="2910078"/>
                  </a:lnTo>
                  <a:lnTo>
                    <a:pt x="12274550" y="2935478"/>
                  </a:lnTo>
                  <a:lnTo>
                    <a:pt x="370205" y="2935478"/>
                  </a:lnTo>
                  <a:lnTo>
                    <a:pt x="370205" y="2910078"/>
                  </a:lnTo>
                  <a:lnTo>
                    <a:pt x="370205" y="2935478"/>
                  </a:lnTo>
                  <a:cubicBezTo>
                    <a:pt x="166116" y="2935478"/>
                    <a:pt x="0" y="2772156"/>
                    <a:pt x="0" y="2569845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2569845"/>
                  </a:lnTo>
                  <a:lnTo>
                    <a:pt x="25400" y="2569845"/>
                  </a:lnTo>
                  <a:lnTo>
                    <a:pt x="50800" y="2569845"/>
                  </a:lnTo>
                  <a:cubicBezTo>
                    <a:pt x="50800" y="2743454"/>
                    <a:pt x="193548" y="2884678"/>
                    <a:pt x="370205" y="2884678"/>
                  </a:cubicBezTo>
                  <a:lnTo>
                    <a:pt x="12274550" y="2884678"/>
                  </a:lnTo>
                  <a:cubicBezTo>
                    <a:pt x="12451334" y="2884678"/>
                    <a:pt x="12593955" y="2743454"/>
                    <a:pt x="12593955" y="2569845"/>
                  </a:cubicBezTo>
                  <a:lnTo>
                    <a:pt x="12593955" y="365633"/>
                  </a:lnTo>
                  <a:cubicBezTo>
                    <a:pt x="12594082" y="192024"/>
                    <a:pt x="12451334" y="50800"/>
                    <a:pt x="12274550" y="50800"/>
                  </a:cubicBezTo>
                  <a:lnTo>
                    <a:pt x="370205" y="50800"/>
                  </a:lnTo>
                  <a:lnTo>
                    <a:pt x="370205" y="25400"/>
                  </a:lnTo>
                  <a:lnTo>
                    <a:pt x="370205" y="50800"/>
                  </a:lnTo>
                  <a:cubicBezTo>
                    <a:pt x="193548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544652" y="5649127"/>
            <a:ext cx="3544044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  <a:endParaRPr lang="en-IN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13855" y="6353446"/>
            <a:ext cx="8802290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pawpredict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offers an instant and convenient way for users to identify their dog’s breed through a simple image upload.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The system predicts the breed using a trained model and provides detailed breed information and similar breed suggestions.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With an intuitive interface and the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Pawdium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feature, users can explore, learn, and even showcase their pets effortlessly.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467600" y="505900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 b="1" dirty="0">
                <a:solidFill>
                  <a:srgbClr val="FFFFF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Technology Stack</a:t>
            </a:r>
            <a:endParaRPr lang="en-US" sz="5560" b="1" dirty="0">
              <a:solidFill>
                <a:srgbClr val="FFFFF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41518" y="1523798"/>
            <a:ext cx="10841682" cy="878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modern, scalable architecture combining cutting-edge frontend frameworks with a robust Python backend.</a:t>
            </a:r>
            <a:endParaRPr lang="en-US" sz="218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658695" y="2730920"/>
            <a:ext cx="9474101" cy="2173040"/>
            <a:chOff x="0" y="0"/>
            <a:chExt cx="12632135" cy="2897387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2594082" cy="2859278"/>
            </a:xfrm>
            <a:custGeom>
              <a:avLst/>
              <a:gdLst/>
              <a:ahLst/>
              <a:cxnLst/>
              <a:rect l="l" t="t" r="r" b="b"/>
              <a:pathLst>
                <a:path w="12594082" h="2859278">
                  <a:moveTo>
                    <a:pt x="0" y="340233"/>
                  </a:moveTo>
                  <a:cubicBezTo>
                    <a:pt x="0" y="152400"/>
                    <a:pt x="153924" y="0"/>
                    <a:pt x="343789" y="0"/>
                  </a:cubicBezTo>
                  <a:lnTo>
                    <a:pt x="12250293" y="0"/>
                  </a:lnTo>
                  <a:cubicBezTo>
                    <a:pt x="12440158" y="0"/>
                    <a:pt x="12594082" y="152400"/>
                    <a:pt x="12594082" y="340233"/>
                  </a:cubicBezTo>
                  <a:lnTo>
                    <a:pt x="12594082" y="2519045"/>
                  </a:lnTo>
                  <a:cubicBezTo>
                    <a:pt x="12594082" y="2707005"/>
                    <a:pt x="12440158" y="2859278"/>
                    <a:pt x="12250293" y="2859278"/>
                  </a:cubicBezTo>
                  <a:lnTo>
                    <a:pt x="343789" y="2859278"/>
                  </a:lnTo>
                  <a:cubicBezTo>
                    <a:pt x="153924" y="2859278"/>
                    <a:pt x="0" y="2706878"/>
                    <a:pt x="0" y="251904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2632182" cy="2897378"/>
            </a:xfrm>
            <a:custGeom>
              <a:avLst/>
              <a:gdLst/>
              <a:ahLst/>
              <a:cxnLst/>
              <a:rect l="l" t="t" r="r" b="b"/>
              <a:pathLst>
                <a:path w="12632182" h="2897378">
                  <a:moveTo>
                    <a:pt x="0" y="359283"/>
                  </a:moveTo>
                  <a:cubicBezTo>
                    <a:pt x="0" y="160655"/>
                    <a:pt x="162560" y="0"/>
                    <a:pt x="362839" y="0"/>
                  </a:cubicBezTo>
                  <a:lnTo>
                    <a:pt x="12269343" y="0"/>
                  </a:lnTo>
                  <a:lnTo>
                    <a:pt x="12269343" y="19050"/>
                  </a:lnTo>
                  <a:lnTo>
                    <a:pt x="12269343" y="0"/>
                  </a:lnTo>
                  <a:cubicBezTo>
                    <a:pt x="12469495" y="0"/>
                    <a:pt x="12632182" y="160655"/>
                    <a:pt x="12632182" y="359283"/>
                  </a:cubicBezTo>
                  <a:lnTo>
                    <a:pt x="12613132" y="359283"/>
                  </a:lnTo>
                  <a:lnTo>
                    <a:pt x="12632182" y="359283"/>
                  </a:lnTo>
                  <a:lnTo>
                    <a:pt x="12632182" y="2538095"/>
                  </a:lnTo>
                  <a:lnTo>
                    <a:pt x="12613132" y="2538095"/>
                  </a:lnTo>
                  <a:lnTo>
                    <a:pt x="12632182" y="2538095"/>
                  </a:lnTo>
                  <a:cubicBezTo>
                    <a:pt x="12632182" y="2736723"/>
                    <a:pt x="12469623" y="2897378"/>
                    <a:pt x="12269343" y="2897378"/>
                  </a:cubicBezTo>
                  <a:lnTo>
                    <a:pt x="12269343" y="2878328"/>
                  </a:lnTo>
                  <a:lnTo>
                    <a:pt x="12269343" y="2897378"/>
                  </a:lnTo>
                  <a:lnTo>
                    <a:pt x="362839" y="2897378"/>
                  </a:lnTo>
                  <a:lnTo>
                    <a:pt x="362839" y="2878328"/>
                  </a:lnTo>
                  <a:lnTo>
                    <a:pt x="362839" y="2897378"/>
                  </a:lnTo>
                  <a:cubicBezTo>
                    <a:pt x="162560" y="2897378"/>
                    <a:pt x="0" y="2736723"/>
                    <a:pt x="0" y="2538095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2538095"/>
                  </a:lnTo>
                  <a:lnTo>
                    <a:pt x="19050" y="2538095"/>
                  </a:lnTo>
                  <a:lnTo>
                    <a:pt x="38100" y="2538095"/>
                  </a:lnTo>
                  <a:cubicBezTo>
                    <a:pt x="38100" y="2715260"/>
                    <a:pt x="183261" y="2859278"/>
                    <a:pt x="362839" y="2859278"/>
                  </a:cubicBezTo>
                  <a:lnTo>
                    <a:pt x="12269343" y="2859278"/>
                  </a:lnTo>
                  <a:cubicBezTo>
                    <a:pt x="12448794" y="2859278"/>
                    <a:pt x="12594082" y="2715260"/>
                    <a:pt x="12594082" y="2538095"/>
                  </a:cubicBezTo>
                  <a:lnTo>
                    <a:pt x="12594082" y="359283"/>
                  </a:lnTo>
                  <a:cubicBezTo>
                    <a:pt x="12594082" y="182118"/>
                    <a:pt x="12448794" y="38100"/>
                    <a:pt x="12269343" y="38100"/>
                  </a:cubicBezTo>
                  <a:lnTo>
                    <a:pt x="362839" y="38100"/>
                  </a:lnTo>
                  <a:lnTo>
                    <a:pt x="362839" y="19050"/>
                  </a:lnTo>
                  <a:lnTo>
                    <a:pt x="362839" y="38100"/>
                  </a:lnTo>
                  <a:cubicBezTo>
                    <a:pt x="183261" y="38100"/>
                    <a:pt x="38100" y="182118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943478" y="280857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5"/>
              </a:lnSpc>
            </a:pPr>
            <a:r>
              <a:rPr lang="en-US" sz="2750" b="1" dirty="0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Frontend :</a:t>
            </a:r>
            <a:endParaRPr lang="en-US" sz="2750" b="1" dirty="0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43478" y="3324376"/>
            <a:ext cx="3701951" cy="1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218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React + Vite + Tailwind – responsive UI with real-time results.</a:t>
            </a:r>
            <a:endParaRPr lang="en-US" sz="218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2281784" y="2830925"/>
            <a:ext cx="38100" cy="2087315"/>
            <a:chOff x="0" y="0"/>
            <a:chExt cx="50800" cy="2783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800" cy="2783078"/>
            </a:xfrm>
            <a:custGeom>
              <a:avLst/>
              <a:gdLst/>
              <a:ahLst/>
              <a:cxnLst/>
              <a:rect l="l" t="t" r="r" b="b"/>
              <a:pathLst>
                <a:path w="50800" h="278307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2757678"/>
                  </a:lnTo>
                  <a:cubicBezTo>
                    <a:pt x="50800" y="2771648"/>
                    <a:pt x="39370" y="2783078"/>
                    <a:pt x="25400" y="2783078"/>
                  </a:cubicBezTo>
                  <a:cubicBezTo>
                    <a:pt x="11430" y="2783078"/>
                    <a:pt x="0" y="2771648"/>
                    <a:pt x="0" y="2757678"/>
                  </a:cubicBezTo>
                  <a:close/>
                </a:path>
              </a:pathLst>
            </a:custGeom>
            <a:solidFill>
              <a:srgbClr val="E2691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158955" y="2870261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5"/>
              </a:lnSpc>
            </a:pPr>
            <a:r>
              <a:rPr lang="en-US" sz="2750" b="1" dirty="0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Backend :</a:t>
            </a:r>
            <a:endParaRPr lang="en-US" sz="2750" b="1" dirty="0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81443" y="3335541"/>
            <a:ext cx="3701951" cy="1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2185" dirty="0" err="1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FastAPI</a:t>
            </a:r>
            <a:r>
              <a:rPr lang="en-US" sz="218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(Python) – serves model predictions via REST API.</a:t>
            </a:r>
            <a:endParaRPr lang="en-US" sz="218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1927407" y="3316491"/>
            <a:ext cx="746820" cy="746820"/>
            <a:chOff x="0" y="0"/>
            <a:chExt cx="995760" cy="995760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604774" y="0"/>
                  </a:lnTo>
                  <a:cubicBezTo>
                    <a:pt x="792734" y="0"/>
                    <a:pt x="945007" y="152273"/>
                    <a:pt x="945007" y="340233"/>
                  </a:cubicBezTo>
                  <a:lnTo>
                    <a:pt x="945007" y="604774"/>
                  </a:lnTo>
                  <a:cubicBezTo>
                    <a:pt x="945007" y="792734"/>
                    <a:pt x="792734" y="945007"/>
                    <a:pt x="604774" y="945007"/>
                  </a:cubicBezTo>
                  <a:lnTo>
                    <a:pt x="340233" y="945007"/>
                  </a:lnTo>
                  <a:cubicBezTo>
                    <a:pt x="152273" y="945007"/>
                    <a:pt x="0" y="792607"/>
                    <a:pt x="0" y="604774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995807" cy="995807"/>
            </a:xfrm>
            <a:custGeom>
              <a:avLst/>
              <a:gdLst/>
              <a:ahLst/>
              <a:cxnLst/>
              <a:rect l="l" t="t" r="r" b="b"/>
              <a:pathLst>
                <a:path w="995807" h="995807">
                  <a:moveTo>
                    <a:pt x="0" y="365633"/>
                  </a:moveTo>
                  <a:cubicBezTo>
                    <a:pt x="0" y="163703"/>
                    <a:pt x="163703" y="0"/>
                    <a:pt x="365633" y="0"/>
                  </a:cubicBezTo>
                  <a:lnTo>
                    <a:pt x="630174" y="0"/>
                  </a:lnTo>
                  <a:lnTo>
                    <a:pt x="630174" y="25400"/>
                  </a:lnTo>
                  <a:lnTo>
                    <a:pt x="630174" y="0"/>
                  </a:lnTo>
                  <a:cubicBezTo>
                    <a:pt x="832104" y="0"/>
                    <a:pt x="995807" y="163703"/>
                    <a:pt x="995807" y="365633"/>
                  </a:cubicBezTo>
                  <a:lnTo>
                    <a:pt x="995807" y="630174"/>
                  </a:lnTo>
                  <a:lnTo>
                    <a:pt x="970407" y="630174"/>
                  </a:lnTo>
                  <a:lnTo>
                    <a:pt x="995807" y="630174"/>
                  </a:lnTo>
                  <a:cubicBezTo>
                    <a:pt x="995807" y="832104"/>
                    <a:pt x="832104" y="995807"/>
                    <a:pt x="630174" y="995807"/>
                  </a:cubicBezTo>
                  <a:lnTo>
                    <a:pt x="630174" y="970407"/>
                  </a:lnTo>
                  <a:lnTo>
                    <a:pt x="630174" y="995807"/>
                  </a:lnTo>
                  <a:lnTo>
                    <a:pt x="365633" y="995807"/>
                  </a:lnTo>
                  <a:lnTo>
                    <a:pt x="365633" y="970407"/>
                  </a:lnTo>
                  <a:lnTo>
                    <a:pt x="365633" y="995807"/>
                  </a:lnTo>
                  <a:cubicBezTo>
                    <a:pt x="163703" y="995807"/>
                    <a:pt x="0" y="832104"/>
                    <a:pt x="0" y="630174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630174"/>
                  </a:lnTo>
                  <a:lnTo>
                    <a:pt x="25400" y="630174"/>
                  </a:lnTo>
                  <a:lnTo>
                    <a:pt x="50800" y="630174"/>
                  </a:lnTo>
                  <a:cubicBezTo>
                    <a:pt x="50800" y="804037"/>
                    <a:pt x="191770" y="945007"/>
                    <a:pt x="365633" y="945007"/>
                  </a:cubicBezTo>
                  <a:lnTo>
                    <a:pt x="630174" y="945007"/>
                  </a:lnTo>
                  <a:cubicBezTo>
                    <a:pt x="804037" y="945007"/>
                    <a:pt x="945007" y="804037"/>
                    <a:pt x="945007" y="630174"/>
                  </a:cubicBezTo>
                  <a:lnTo>
                    <a:pt x="945007" y="365633"/>
                  </a:lnTo>
                  <a:lnTo>
                    <a:pt x="970407" y="365633"/>
                  </a:lnTo>
                  <a:lnTo>
                    <a:pt x="945007" y="365633"/>
                  </a:lnTo>
                  <a:cubicBezTo>
                    <a:pt x="945007" y="191770"/>
                    <a:pt x="804037" y="50800"/>
                    <a:pt x="630174" y="50800"/>
                  </a:cubicBezTo>
                  <a:lnTo>
                    <a:pt x="365633" y="50800"/>
                  </a:lnTo>
                  <a:lnTo>
                    <a:pt x="365633" y="25400"/>
                  </a:lnTo>
                  <a:lnTo>
                    <a:pt x="365633" y="50800"/>
                  </a:lnTo>
                  <a:cubicBezTo>
                    <a:pt x="191770" y="50800"/>
                    <a:pt x="50800" y="191770"/>
                    <a:pt x="50800" y="365633"/>
                  </a:cubicBezTo>
                  <a:close/>
                </a:path>
              </a:pathLst>
            </a:custGeom>
            <a:solidFill>
              <a:srgbClr val="E2691D"/>
            </a:solidFill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2395746" y="6234856"/>
            <a:ext cx="354360" cy="354360"/>
          </a:xfrm>
          <a:custGeom>
            <a:avLst/>
            <a:gdLst/>
            <a:ahLst/>
            <a:cxnLst/>
            <a:rect l="l" t="t" r="r" b="b"/>
            <a:pathLst>
              <a:path w="354360" h="354360">
                <a:moveTo>
                  <a:pt x="0" y="0"/>
                </a:moveTo>
                <a:lnTo>
                  <a:pt x="354360" y="0"/>
                </a:lnTo>
                <a:lnTo>
                  <a:pt x="354360" y="354360"/>
                </a:lnTo>
                <a:lnTo>
                  <a:pt x="0" y="354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78" b="-6578"/>
            </a:stretch>
          </a:blipFill>
        </p:spPr>
      </p:sp>
      <p:grpSp>
        <p:nvGrpSpPr>
          <p:cNvPr id="28" name="Group 10"/>
          <p:cNvGrpSpPr/>
          <p:nvPr/>
        </p:nvGrpSpPr>
        <p:grpSpPr>
          <a:xfrm>
            <a:off x="7680083" y="5233014"/>
            <a:ext cx="9474101" cy="2173040"/>
            <a:chOff x="0" y="0"/>
            <a:chExt cx="12632135" cy="2897387"/>
          </a:xfrm>
        </p:grpSpPr>
        <p:sp>
          <p:nvSpPr>
            <p:cNvPr id="29" name="Freeform 11"/>
            <p:cNvSpPr/>
            <p:nvPr/>
          </p:nvSpPr>
          <p:spPr>
            <a:xfrm>
              <a:off x="19050" y="19050"/>
              <a:ext cx="12594082" cy="2859278"/>
            </a:xfrm>
            <a:custGeom>
              <a:avLst/>
              <a:gdLst/>
              <a:ahLst/>
              <a:cxnLst/>
              <a:rect l="l" t="t" r="r" b="b"/>
              <a:pathLst>
                <a:path w="12594082" h="2859278">
                  <a:moveTo>
                    <a:pt x="0" y="340233"/>
                  </a:moveTo>
                  <a:cubicBezTo>
                    <a:pt x="0" y="152400"/>
                    <a:pt x="153924" y="0"/>
                    <a:pt x="343789" y="0"/>
                  </a:cubicBezTo>
                  <a:lnTo>
                    <a:pt x="12250293" y="0"/>
                  </a:lnTo>
                  <a:cubicBezTo>
                    <a:pt x="12440158" y="0"/>
                    <a:pt x="12594082" y="152400"/>
                    <a:pt x="12594082" y="340233"/>
                  </a:cubicBezTo>
                  <a:lnTo>
                    <a:pt x="12594082" y="2519045"/>
                  </a:lnTo>
                  <a:cubicBezTo>
                    <a:pt x="12594082" y="2707005"/>
                    <a:pt x="12440158" y="2859278"/>
                    <a:pt x="12250293" y="2859278"/>
                  </a:cubicBezTo>
                  <a:lnTo>
                    <a:pt x="343789" y="2859278"/>
                  </a:lnTo>
                  <a:cubicBezTo>
                    <a:pt x="153924" y="2859278"/>
                    <a:pt x="0" y="2706878"/>
                    <a:pt x="0" y="251904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30" name="Freeform 12"/>
            <p:cNvSpPr/>
            <p:nvPr/>
          </p:nvSpPr>
          <p:spPr>
            <a:xfrm>
              <a:off x="0" y="0"/>
              <a:ext cx="12632182" cy="2897378"/>
            </a:xfrm>
            <a:custGeom>
              <a:avLst/>
              <a:gdLst/>
              <a:ahLst/>
              <a:cxnLst/>
              <a:rect l="l" t="t" r="r" b="b"/>
              <a:pathLst>
                <a:path w="12632182" h="2897378">
                  <a:moveTo>
                    <a:pt x="0" y="359283"/>
                  </a:moveTo>
                  <a:cubicBezTo>
                    <a:pt x="0" y="160655"/>
                    <a:pt x="162560" y="0"/>
                    <a:pt x="362839" y="0"/>
                  </a:cubicBezTo>
                  <a:lnTo>
                    <a:pt x="12269343" y="0"/>
                  </a:lnTo>
                  <a:lnTo>
                    <a:pt x="12269343" y="19050"/>
                  </a:lnTo>
                  <a:lnTo>
                    <a:pt x="12269343" y="0"/>
                  </a:lnTo>
                  <a:cubicBezTo>
                    <a:pt x="12469495" y="0"/>
                    <a:pt x="12632182" y="160655"/>
                    <a:pt x="12632182" y="359283"/>
                  </a:cubicBezTo>
                  <a:lnTo>
                    <a:pt x="12613132" y="359283"/>
                  </a:lnTo>
                  <a:lnTo>
                    <a:pt x="12632182" y="359283"/>
                  </a:lnTo>
                  <a:lnTo>
                    <a:pt x="12632182" y="2538095"/>
                  </a:lnTo>
                  <a:lnTo>
                    <a:pt x="12613132" y="2538095"/>
                  </a:lnTo>
                  <a:lnTo>
                    <a:pt x="12632182" y="2538095"/>
                  </a:lnTo>
                  <a:cubicBezTo>
                    <a:pt x="12632182" y="2736723"/>
                    <a:pt x="12469623" y="2897378"/>
                    <a:pt x="12269343" y="2897378"/>
                  </a:cubicBezTo>
                  <a:lnTo>
                    <a:pt x="12269343" y="2878328"/>
                  </a:lnTo>
                  <a:lnTo>
                    <a:pt x="12269343" y="2897378"/>
                  </a:lnTo>
                  <a:lnTo>
                    <a:pt x="362839" y="2897378"/>
                  </a:lnTo>
                  <a:lnTo>
                    <a:pt x="362839" y="2878328"/>
                  </a:lnTo>
                  <a:lnTo>
                    <a:pt x="362839" y="2897378"/>
                  </a:lnTo>
                  <a:cubicBezTo>
                    <a:pt x="162560" y="2897378"/>
                    <a:pt x="0" y="2736723"/>
                    <a:pt x="0" y="2538095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2538095"/>
                  </a:lnTo>
                  <a:lnTo>
                    <a:pt x="19050" y="2538095"/>
                  </a:lnTo>
                  <a:lnTo>
                    <a:pt x="38100" y="2538095"/>
                  </a:lnTo>
                  <a:cubicBezTo>
                    <a:pt x="38100" y="2715260"/>
                    <a:pt x="183261" y="2859278"/>
                    <a:pt x="362839" y="2859278"/>
                  </a:cubicBezTo>
                  <a:lnTo>
                    <a:pt x="12269343" y="2859278"/>
                  </a:lnTo>
                  <a:cubicBezTo>
                    <a:pt x="12448794" y="2859278"/>
                    <a:pt x="12594082" y="2715260"/>
                    <a:pt x="12594082" y="2538095"/>
                  </a:cubicBezTo>
                  <a:lnTo>
                    <a:pt x="12594082" y="359283"/>
                  </a:lnTo>
                  <a:cubicBezTo>
                    <a:pt x="12594082" y="182118"/>
                    <a:pt x="12448794" y="38100"/>
                    <a:pt x="12269343" y="38100"/>
                  </a:cubicBezTo>
                  <a:lnTo>
                    <a:pt x="362839" y="38100"/>
                  </a:lnTo>
                  <a:lnTo>
                    <a:pt x="362839" y="19050"/>
                  </a:lnTo>
                  <a:lnTo>
                    <a:pt x="362839" y="38100"/>
                  </a:lnTo>
                  <a:cubicBezTo>
                    <a:pt x="183261" y="38100"/>
                    <a:pt x="38100" y="182118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31" name="Group 10"/>
          <p:cNvGrpSpPr/>
          <p:nvPr/>
        </p:nvGrpSpPr>
        <p:grpSpPr>
          <a:xfrm>
            <a:off x="9614784" y="7777357"/>
            <a:ext cx="5334000" cy="1971690"/>
            <a:chOff x="0" y="0"/>
            <a:chExt cx="12632135" cy="2897387"/>
          </a:xfrm>
        </p:grpSpPr>
        <p:sp>
          <p:nvSpPr>
            <p:cNvPr id="32" name="Freeform 11"/>
            <p:cNvSpPr/>
            <p:nvPr/>
          </p:nvSpPr>
          <p:spPr>
            <a:xfrm>
              <a:off x="19050" y="19050"/>
              <a:ext cx="12594082" cy="2859278"/>
            </a:xfrm>
            <a:custGeom>
              <a:avLst/>
              <a:gdLst/>
              <a:ahLst/>
              <a:cxnLst/>
              <a:rect l="l" t="t" r="r" b="b"/>
              <a:pathLst>
                <a:path w="12594082" h="2859278">
                  <a:moveTo>
                    <a:pt x="0" y="340233"/>
                  </a:moveTo>
                  <a:cubicBezTo>
                    <a:pt x="0" y="152400"/>
                    <a:pt x="153924" y="0"/>
                    <a:pt x="343789" y="0"/>
                  </a:cubicBezTo>
                  <a:lnTo>
                    <a:pt x="12250293" y="0"/>
                  </a:lnTo>
                  <a:cubicBezTo>
                    <a:pt x="12440158" y="0"/>
                    <a:pt x="12594082" y="152400"/>
                    <a:pt x="12594082" y="340233"/>
                  </a:cubicBezTo>
                  <a:lnTo>
                    <a:pt x="12594082" y="2519045"/>
                  </a:lnTo>
                  <a:cubicBezTo>
                    <a:pt x="12594082" y="2707005"/>
                    <a:pt x="12440158" y="2859278"/>
                    <a:pt x="12250293" y="2859278"/>
                  </a:cubicBezTo>
                  <a:lnTo>
                    <a:pt x="343789" y="2859278"/>
                  </a:lnTo>
                  <a:cubicBezTo>
                    <a:pt x="153924" y="2859278"/>
                    <a:pt x="0" y="2706878"/>
                    <a:pt x="0" y="251904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33" name="Freeform 12"/>
            <p:cNvSpPr/>
            <p:nvPr/>
          </p:nvSpPr>
          <p:spPr>
            <a:xfrm>
              <a:off x="0" y="0"/>
              <a:ext cx="12632182" cy="2897378"/>
            </a:xfrm>
            <a:custGeom>
              <a:avLst/>
              <a:gdLst/>
              <a:ahLst/>
              <a:cxnLst/>
              <a:rect l="l" t="t" r="r" b="b"/>
              <a:pathLst>
                <a:path w="12632182" h="2897378">
                  <a:moveTo>
                    <a:pt x="0" y="359283"/>
                  </a:moveTo>
                  <a:cubicBezTo>
                    <a:pt x="0" y="160655"/>
                    <a:pt x="162560" y="0"/>
                    <a:pt x="362839" y="0"/>
                  </a:cubicBezTo>
                  <a:lnTo>
                    <a:pt x="12269343" y="0"/>
                  </a:lnTo>
                  <a:lnTo>
                    <a:pt x="12269343" y="19050"/>
                  </a:lnTo>
                  <a:lnTo>
                    <a:pt x="12269343" y="0"/>
                  </a:lnTo>
                  <a:cubicBezTo>
                    <a:pt x="12469495" y="0"/>
                    <a:pt x="12632182" y="160655"/>
                    <a:pt x="12632182" y="359283"/>
                  </a:cubicBezTo>
                  <a:lnTo>
                    <a:pt x="12613132" y="359283"/>
                  </a:lnTo>
                  <a:lnTo>
                    <a:pt x="12632182" y="359283"/>
                  </a:lnTo>
                  <a:lnTo>
                    <a:pt x="12632182" y="2538095"/>
                  </a:lnTo>
                  <a:lnTo>
                    <a:pt x="12613132" y="2538095"/>
                  </a:lnTo>
                  <a:lnTo>
                    <a:pt x="12632182" y="2538095"/>
                  </a:lnTo>
                  <a:cubicBezTo>
                    <a:pt x="12632182" y="2736723"/>
                    <a:pt x="12469623" y="2897378"/>
                    <a:pt x="12269343" y="2897378"/>
                  </a:cubicBezTo>
                  <a:lnTo>
                    <a:pt x="12269343" y="2878328"/>
                  </a:lnTo>
                  <a:lnTo>
                    <a:pt x="12269343" y="2897378"/>
                  </a:lnTo>
                  <a:lnTo>
                    <a:pt x="362839" y="2897378"/>
                  </a:lnTo>
                  <a:lnTo>
                    <a:pt x="362839" y="2878328"/>
                  </a:lnTo>
                  <a:lnTo>
                    <a:pt x="362839" y="2897378"/>
                  </a:lnTo>
                  <a:cubicBezTo>
                    <a:pt x="162560" y="2897378"/>
                    <a:pt x="0" y="2736723"/>
                    <a:pt x="0" y="2538095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2538095"/>
                  </a:lnTo>
                  <a:lnTo>
                    <a:pt x="19050" y="2538095"/>
                  </a:lnTo>
                  <a:lnTo>
                    <a:pt x="38100" y="2538095"/>
                  </a:lnTo>
                  <a:cubicBezTo>
                    <a:pt x="38100" y="2715260"/>
                    <a:pt x="183261" y="2859278"/>
                    <a:pt x="362839" y="2859278"/>
                  </a:cubicBezTo>
                  <a:lnTo>
                    <a:pt x="12269343" y="2859278"/>
                  </a:lnTo>
                  <a:cubicBezTo>
                    <a:pt x="12448794" y="2859278"/>
                    <a:pt x="12594082" y="2715260"/>
                    <a:pt x="12594082" y="2538095"/>
                  </a:cubicBezTo>
                  <a:lnTo>
                    <a:pt x="12594082" y="359283"/>
                  </a:lnTo>
                  <a:cubicBezTo>
                    <a:pt x="12594082" y="182118"/>
                    <a:pt x="12448794" y="38100"/>
                    <a:pt x="12269343" y="38100"/>
                  </a:cubicBezTo>
                  <a:lnTo>
                    <a:pt x="362839" y="38100"/>
                  </a:lnTo>
                  <a:lnTo>
                    <a:pt x="362839" y="19050"/>
                  </a:lnTo>
                  <a:lnTo>
                    <a:pt x="362839" y="38100"/>
                  </a:lnTo>
                  <a:cubicBezTo>
                    <a:pt x="183261" y="38100"/>
                    <a:pt x="38100" y="182118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37" name="Group 23"/>
          <p:cNvGrpSpPr/>
          <p:nvPr/>
        </p:nvGrpSpPr>
        <p:grpSpPr>
          <a:xfrm>
            <a:off x="11922358" y="5924942"/>
            <a:ext cx="746820" cy="746820"/>
            <a:chOff x="0" y="0"/>
            <a:chExt cx="995760" cy="995760"/>
          </a:xfrm>
        </p:grpSpPr>
        <p:sp>
          <p:nvSpPr>
            <p:cNvPr id="38" name="Freeform 24"/>
            <p:cNvSpPr/>
            <p:nvPr/>
          </p:nvSpPr>
          <p:spPr>
            <a:xfrm>
              <a:off x="25400" y="2540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604774" y="0"/>
                  </a:lnTo>
                  <a:cubicBezTo>
                    <a:pt x="792734" y="0"/>
                    <a:pt x="945007" y="152273"/>
                    <a:pt x="945007" y="340233"/>
                  </a:cubicBezTo>
                  <a:lnTo>
                    <a:pt x="945007" y="604774"/>
                  </a:lnTo>
                  <a:cubicBezTo>
                    <a:pt x="945007" y="792734"/>
                    <a:pt x="792734" y="945007"/>
                    <a:pt x="604774" y="945007"/>
                  </a:cubicBezTo>
                  <a:lnTo>
                    <a:pt x="340233" y="945007"/>
                  </a:lnTo>
                  <a:cubicBezTo>
                    <a:pt x="152273" y="945007"/>
                    <a:pt x="0" y="792607"/>
                    <a:pt x="0" y="604774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  <p:sp>
          <p:nvSpPr>
            <p:cNvPr id="39" name="Freeform 25"/>
            <p:cNvSpPr/>
            <p:nvPr/>
          </p:nvSpPr>
          <p:spPr>
            <a:xfrm>
              <a:off x="0" y="0"/>
              <a:ext cx="995807" cy="995807"/>
            </a:xfrm>
            <a:custGeom>
              <a:avLst/>
              <a:gdLst/>
              <a:ahLst/>
              <a:cxnLst/>
              <a:rect l="l" t="t" r="r" b="b"/>
              <a:pathLst>
                <a:path w="995807" h="995807">
                  <a:moveTo>
                    <a:pt x="0" y="365633"/>
                  </a:moveTo>
                  <a:cubicBezTo>
                    <a:pt x="0" y="163703"/>
                    <a:pt x="163703" y="0"/>
                    <a:pt x="365633" y="0"/>
                  </a:cubicBezTo>
                  <a:lnTo>
                    <a:pt x="630174" y="0"/>
                  </a:lnTo>
                  <a:lnTo>
                    <a:pt x="630174" y="25400"/>
                  </a:lnTo>
                  <a:lnTo>
                    <a:pt x="630174" y="0"/>
                  </a:lnTo>
                  <a:cubicBezTo>
                    <a:pt x="832104" y="0"/>
                    <a:pt x="995807" y="163703"/>
                    <a:pt x="995807" y="365633"/>
                  </a:cubicBezTo>
                  <a:lnTo>
                    <a:pt x="995807" y="630174"/>
                  </a:lnTo>
                  <a:lnTo>
                    <a:pt x="970407" y="630174"/>
                  </a:lnTo>
                  <a:lnTo>
                    <a:pt x="995807" y="630174"/>
                  </a:lnTo>
                  <a:cubicBezTo>
                    <a:pt x="995807" y="832104"/>
                    <a:pt x="832104" y="995807"/>
                    <a:pt x="630174" y="995807"/>
                  </a:cubicBezTo>
                  <a:lnTo>
                    <a:pt x="630174" y="970407"/>
                  </a:lnTo>
                  <a:lnTo>
                    <a:pt x="630174" y="995807"/>
                  </a:lnTo>
                  <a:lnTo>
                    <a:pt x="365633" y="995807"/>
                  </a:lnTo>
                  <a:lnTo>
                    <a:pt x="365633" y="970407"/>
                  </a:lnTo>
                  <a:lnTo>
                    <a:pt x="365633" y="995807"/>
                  </a:lnTo>
                  <a:cubicBezTo>
                    <a:pt x="163703" y="995807"/>
                    <a:pt x="0" y="832104"/>
                    <a:pt x="0" y="630174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630174"/>
                  </a:lnTo>
                  <a:lnTo>
                    <a:pt x="25400" y="630174"/>
                  </a:lnTo>
                  <a:lnTo>
                    <a:pt x="50800" y="630174"/>
                  </a:lnTo>
                  <a:cubicBezTo>
                    <a:pt x="50800" y="804037"/>
                    <a:pt x="191770" y="945007"/>
                    <a:pt x="365633" y="945007"/>
                  </a:cubicBezTo>
                  <a:lnTo>
                    <a:pt x="630174" y="945007"/>
                  </a:lnTo>
                  <a:cubicBezTo>
                    <a:pt x="804037" y="945007"/>
                    <a:pt x="945007" y="804037"/>
                    <a:pt x="945007" y="630174"/>
                  </a:cubicBezTo>
                  <a:lnTo>
                    <a:pt x="945007" y="365633"/>
                  </a:lnTo>
                  <a:lnTo>
                    <a:pt x="970407" y="365633"/>
                  </a:lnTo>
                  <a:lnTo>
                    <a:pt x="945007" y="365633"/>
                  </a:lnTo>
                  <a:cubicBezTo>
                    <a:pt x="945007" y="191770"/>
                    <a:pt x="804037" y="50800"/>
                    <a:pt x="630174" y="50800"/>
                  </a:cubicBezTo>
                  <a:lnTo>
                    <a:pt x="365633" y="50800"/>
                  </a:lnTo>
                  <a:lnTo>
                    <a:pt x="365633" y="25400"/>
                  </a:lnTo>
                  <a:lnTo>
                    <a:pt x="365633" y="50800"/>
                  </a:lnTo>
                  <a:cubicBezTo>
                    <a:pt x="191770" y="50800"/>
                    <a:pt x="50800" y="191770"/>
                    <a:pt x="50800" y="365633"/>
                  </a:cubicBezTo>
                  <a:close/>
                </a:path>
              </a:pathLst>
            </a:custGeom>
            <a:solidFill>
              <a:srgbClr val="E2691D"/>
            </a:solidFill>
          </p:spPr>
        </p:sp>
      </p:grpSp>
      <p:grpSp>
        <p:nvGrpSpPr>
          <p:cNvPr id="40" name="Group 19"/>
          <p:cNvGrpSpPr/>
          <p:nvPr/>
        </p:nvGrpSpPr>
        <p:grpSpPr>
          <a:xfrm>
            <a:off x="12281784" y="5252818"/>
            <a:ext cx="38100" cy="2087315"/>
            <a:chOff x="0" y="0"/>
            <a:chExt cx="50800" cy="2783087"/>
          </a:xfrm>
        </p:grpSpPr>
        <p:sp>
          <p:nvSpPr>
            <p:cNvPr id="41" name="Freeform 20"/>
            <p:cNvSpPr/>
            <p:nvPr/>
          </p:nvSpPr>
          <p:spPr>
            <a:xfrm>
              <a:off x="0" y="0"/>
              <a:ext cx="50800" cy="2783078"/>
            </a:xfrm>
            <a:custGeom>
              <a:avLst/>
              <a:gdLst/>
              <a:ahLst/>
              <a:cxnLst/>
              <a:rect l="l" t="t" r="r" b="b"/>
              <a:pathLst>
                <a:path w="50800" h="278307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2757678"/>
                  </a:lnTo>
                  <a:cubicBezTo>
                    <a:pt x="50800" y="2771648"/>
                    <a:pt x="39370" y="2783078"/>
                    <a:pt x="25400" y="2783078"/>
                  </a:cubicBezTo>
                  <a:cubicBezTo>
                    <a:pt x="11430" y="2783078"/>
                    <a:pt x="0" y="2771648"/>
                    <a:pt x="0" y="2757678"/>
                  </a:cubicBezTo>
                  <a:close/>
                </a:path>
              </a:pathLst>
            </a:custGeom>
            <a:solidFill>
              <a:srgbClr val="E2691D"/>
            </a:solidFill>
          </p:spPr>
        </p:sp>
      </p:grpSp>
      <p:sp>
        <p:nvSpPr>
          <p:cNvPr id="46" name="TextBox 15"/>
          <p:cNvSpPr txBox="1"/>
          <p:nvPr/>
        </p:nvSpPr>
        <p:spPr>
          <a:xfrm>
            <a:off x="13189648" y="5370262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5"/>
              </a:lnSpc>
            </a:pPr>
            <a:r>
              <a:rPr lang="en-US" sz="2750" b="1" dirty="0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Authentication :</a:t>
            </a:r>
            <a:endParaRPr lang="en-US" sz="2750" b="1" dirty="0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47" name="TextBox 15"/>
          <p:cNvSpPr txBox="1"/>
          <p:nvPr/>
        </p:nvSpPr>
        <p:spPr>
          <a:xfrm>
            <a:off x="8022431" y="5393122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5"/>
              </a:lnSpc>
            </a:pPr>
            <a:r>
              <a:rPr lang="en-US" sz="2750" b="1" dirty="0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Database :</a:t>
            </a:r>
            <a:endParaRPr lang="en-US" sz="2750" b="1" dirty="0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49" name="TextBox 15"/>
          <p:cNvSpPr txBox="1"/>
          <p:nvPr/>
        </p:nvSpPr>
        <p:spPr>
          <a:xfrm>
            <a:off x="11433872" y="8023324"/>
            <a:ext cx="1772023" cy="452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5"/>
              </a:lnSpc>
            </a:pPr>
            <a:r>
              <a:rPr lang="en-US" sz="2750" b="1" dirty="0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AI Model :</a:t>
            </a:r>
            <a:endParaRPr lang="en-US" sz="2750" b="1" dirty="0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51" name="TextBox 16"/>
          <p:cNvSpPr txBox="1"/>
          <p:nvPr/>
        </p:nvSpPr>
        <p:spPr>
          <a:xfrm>
            <a:off x="10444809" y="8495986"/>
            <a:ext cx="3701951" cy="87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218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EfficientNet-B2 – pre-trained for dog breed detection.</a:t>
            </a:r>
            <a:endParaRPr lang="en-US" sz="218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" name="TextBox 16"/>
          <p:cNvSpPr txBox="1"/>
          <p:nvPr/>
        </p:nvSpPr>
        <p:spPr>
          <a:xfrm>
            <a:off x="13181442" y="5802607"/>
            <a:ext cx="3701951" cy="87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218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Encrypted sign-in and session management.</a:t>
            </a:r>
            <a:endParaRPr lang="en-US" sz="218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3" name="TextBox 16"/>
          <p:cNvSpPr txBox="1"/>
          <p:nvPr/>
        </p:nvSpPr>
        <p:spPr>
          <a:xfrm>
            <a:off x="7984245" y="5822182"/>
            <a:ext cx="3701951" cy="1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218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MongoDB – stores user data, predictions, and vaccination records.</a:t>
            </a:r>
            <a:endParaRPr lang="en-US" sz="218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6" y="1309172"/>
            <a:ext cx="9599563" cy="90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 b="1" dirty="0">
                <a:solidFill>
                  <a:srgbClr val="FFFFF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End-to-End Prediction Flow</a:t>
            </a:r>
            <a:endParaRPr lang="en-US" sz="5560" b="1" dirty="0">
              <a:solidFill>
                <a:srgbClr val="FFFFF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0272" y="2342883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seamlessly integrated process from user authentication through secure AI inference to persistent data storage.</a:t>
            </a:r>
            <a:endParaRPr lang="en-US" sz="218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850237" y="4375548"/>
            <a:ext cx="9445526" cy="4073127"/>
            <a:chOff x="0" y="0"/>
            <a:chExt cx="12594035" cy="5430837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2594082" cy="5430774"/>
            </a:xfrm>
            <a:custGeom>
              <a:avLst/>
              <a:gdLst/>
              <a:ahLst/>
              <a:cxnLst/>
              <a:rect l="l" t="t" r="r" b="b"/>
              <a:pathLst>
                <a:path w="12594082" h="5430774">
                  <a:moveTo>
                    <a:pt x="0" y="0"/>
                  </a:moveTo>
                  <a:lnTo>
                    <a:pt x="12594082" y="0"/>
                  </a:lnTo>
                  <a:lnTo>
                    <a:pt x="12594082" y="5430774"/>
                  </a:lnTo>
                  <a:lnTo>
                    <a:pt x="0" y="5430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6" b="-2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485824" y="7676258"/>
            <a:ext cx="2142871" cy="26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685" b="1">
                <a:solidFill>
                  <a:srgbClr val="000000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AI Inference</a:t>
            </a:r>
            <a:endParaRPr lang="en-US" sz="1685" b="1">
              <a:solidFill>
                <a:srgbClr val="000000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5824" y="6733394"/>
            <a:ext cx="2142871" cy="26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685" b="1">
                <a:solidFill>
                  <a:srgbClr val="000000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Image Processing</a:t>
            </a:r>
            <a:endParaRPr lang="en-US" sz="1685" b="1">
              <a:solidFill>
                <a:srgbClr val="000000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485824" y="5800055"/>
            <a:ext cx="2142871" cy="26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685" b="1">
                <a:solidFill>
                  <a:srgbClr val="000000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Upload Photo</a:t>
            </a:r>
            <a:endParaRPr lang="en-US" sz="1685" b="1">
              <a:solidFill>
                <a:srgbClr val="000000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85824" y="4857191"/>
            <a:ext cx="2142871" cy="26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685" b="1" dirty="0">
                <a:solidFill>
                  <a:srgbClr val="000000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User Sign-in</a:t>
            </a:r>
            <a:endParaRPr lang="en-US" sz="1685" b="1" dirty="0">
              <a:solidFill>
                <a:srgbClr val="000000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72" name="Google Shape;172;p8"/>
          <p:cNvSpPr/>
          <p:nvPr/>
        </p:nvSpPr>
        <p:spPr>
          <a:xfrm>
            <a:off x="74742" y="-56346"/>
            <a:ext cx="18219972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30303">
              <a:alpha val="55686"/>
            </a:srgbClr>
          </a:solidFill>
          <a:ln>
            <a:noFill/>
          </a:ln>
        </p:spPr>
      </p:sp>
      <p:sp>
        <p:nvSpPr>
          <p:cNvPr id="173" name="Google Shape;173;p8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9144000" h="13716000" extrusionOk="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74" name="Google Shape;174;p8"/>
          <p:cNvSpPr txBox="1"/>
          <p:nvPr/>
        </p:nvSpPr>
        <p:spPr>
          <a:xfrm>
            <a:off x="7571035" y="541288"/>
            <a:ext cx="5093345" cy="65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Application Features</a:t>
            </a:r>
            <a:endParaRPr dirty="0"/>
          </a:p>
        </p:txBody>
      </p:sp>
      <p:sp>
        <p:nvSpPr>
          <p:cNvPr id="175" name="Google Shape;175;p8"/>
          <p:cNvSpPr txBox="1"/>
          <p:nvPr/>
        </p:nvSpPr>
        <p:spPr>
          <a:xfrm>
            <a:off x="7571035" y="1426220"/>
            <a:ext cx="10003929" cy="72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0" b="0" i="0" u="none" strike="noStrike" cap="none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Comprehensive functionality spanning breed identification, pet management, educational content, and user engagement.</a:t>
            </a:r>
            <a:endParaRPr lang="en-US" sz="1560" b="0" i="0" u="none" strike="noStrike" cap="none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6" name="Google Shape;176;p8" descr="preencoded.png"/>
          <p:cNvSpPr/>
          <p:nvPr/>
        </p:nvSpPr>
        <p:spPr>
          <a:xfrm>
            <a:off x="7571035" y="2383482"/>
            <a:ext cx="509290" cy="509290"/>
          </a:xfrm>
          <a:custGeom>
            <a:avLst/>
            <a:gdLst/>
            <a:ahLst/>
            <a:cxnLst/>
            <a:rect l="l" t="t" r="r" b="b"/>
            <a:pathLst>
              <a:path w="509290" h="509290" extrusionOk="0">
                <a:moveTo>
                  <a:pt x="0" y="0"/>
                </a:moveTo>
                <a:lnTo>
                  <a:pt x="509290" y="0"/>
                </a:lnTo>
                <a:lnTo>
                  <a:pt x="509290" y="509290"/>
                </a:lnTo>
                <a:lnTo>
                  <a:pt x="0" y="509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7" name="Google Shape;177;p8"/>
          <p:cNvSpPr txBox="1"/>
          <p:nvPr/>
        </p:nvSpPr>
        <p:spPr>
          <a:xfrm>
            <a:off x="7478966" y="3000225"/>
            <a:ext cx="2546598" cy="33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Breed Identification</a:t>
            </a:r>
            <a:endParaRPr dirty="0"/>
          </a:p>
        </p:txBody>
      </p:sp>
      <p:sp>
        <p:nvSpPr>
          <p:cNvPr id="178" name="Google Shape;178;p8"/>
          <p:cNvSpPr txBox="1"/>
          <p:nvPr/>
        </p:nvSpPr>
        <p:spPr>
          <a:xfrm>
            <a:off x="7442095" y="3318549"/>
            <a:ext cx="10003929" cy="40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0" b="0" i="0" u="none" strike="noStrike" cap="none" dirty="0" err="1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PredictionPage</a:t>
            </a:r>
            <a:r>
              <a:rPr lang="en-US" sz="1560" b="0" i="0" u="none" strike="noStrike" cap="none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</a:t>
            </a:r>
            <a:r>
              <a:rPr lang="en-US" sz="1560" b="0" i="0" u="none" strike="noStrike" cap="none" dirty="0" err="1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BreedDetailPage</a:t>
            </a:r>
            <a:r>
              <a:rPr lang="en-US" sz="1560" b="0" i="0" u="none" strike="noStrike" cap="none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instant, accurate results</a:t>
            </a:r>
            <a:endParaRPr dirty="0"/>
          </a:p>
        </p:txBody>
      </p:sp>
      <p:sp>
        <p:nvSpPr>
          <p:cNvPr id="179" name="Google Shape;179;p8" descr="preencoded.png"/>
          <p:cNvSpPr/>
          <p:nvPr/>
        </p:nvSpPr>
        <p:spPr>
          <a:xfrm>
            <a:off x="7580414" y="3880368"/>
            <a:ext cx="509290" cy="509290"/>
          </a:xfrm>
          <a:custGeom>
            <a:avLst/>
            <a:gdLst/>
            <a:ahLst/>
            <a:cxnLst/>
            <a:rect l="l" t="t" r="r" b="b"/>
            <a:pathLst>
              <a:path w="509290" h="509290" extrusionOk="0">
                <a:moveTo>
                  <a:pt x="0" y="0"/>
                </a:moveTo>
                <a:lnTo>
                  <a:pt x="509290" y="0"/>
                </a:lnTo>
                <a:lnTo>
                  <a:pt x="509290" y="509290"/>
                </a:lnTo>
                <a:lnTo>
                  <a:pt x="0" y="509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146" b="-23146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80" name="Google Shape;180;p8"/>
          <p:cNvSpPr txBox="1"/>
          <p:nvPr/>
        </p:nvSpPr>
        <p:spPr>
          <a:xfrm>
            <a:off x="7478966" y="4624694"/>
            <a:ext cx="2546598" cy="33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Breed Directory</a:t>
            </a:r>
            <a:endParaRPr dirty="0"/>
          </a:p>
        </p:txBody>
      </p:sp>
      <p:sp>
        <p:nvSpPr>
          <p:cNvPr id="181" name="Google Shape;181;p8"/>
          <p:cNvSpPr txBox="1"/>
          <p:nvPr/>
        </p:nvSpPr>
        <p:spPr>
          <a:xfrm>
            <a:off x="7541538" y="5022954"/>
            <a:ext cx="10003929" cy="40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0" b="0" i="0" u="none" strike="noStrike" cap="none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Searchable catalogue of 120+ dog breeds with detailed information</a:t>
            </a:r>
            <a:endParaRPr dirty="0"/>
          </a:p>
        </p:txBody>
      </p:sp>
      <p:sp>
        <p:nvSpPr>
          <p:cNvPr id="182" name="Google Shape;182;p8" descr="preencoded.png"/>
          <p:cNvSpPr/>
          <p:nvPr/>
        </p:nvSpPr>
        <p:spPr>
          <a:xfrm>
            <a:off x="7571035" y="5655750"/>
            <a:ext cx="509290" cy="509290"/>
          </a:xfrm>
          <a:custGeom>
            <a:avLst/>
            <a:gdLst/>
            <a:ahLst/>
            <a:cxnLst/>
            <a:rect l="l" t="t" r="r" b="b"/>
            <a:pathLst>
              <a:path w="509290" h="509290" extrusionOk="0">
                <a:moveTo>
                  <a:pt x="0" y="0"/>
                </a:moveTo>
                <a:lnTo>
                  <a:pt x="509290" y="0"/>
                </a:lnTo>
                <a:lnTo>
                  <a:pt x="509290" y="509290"/>
                </a:lnTo>
                <a:lnTo>
                  <a:pt x="0" y="509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7406" r="-7405"/>
            </a:stretch>
          </a:blipFill>
          <a:ln>
            <a:noFill/>
          </a:ln>
        </p:spPr>
      </p:sp>
      <p:sp>
        <p:nvSpPr>
          <p:cNvPr id="183" name="Google Shape;183;p8"/>
          <p:cNvSpPr txBox="1"/>
          <p:nvPr/>
        </p:nvSpPr>
        <p:spPr>
          <a:xfrm>
            <a:off x="7571035" y="6165040"/>
            <a:ext cx="3522272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5E0DF"/>
                </a:solidFill>
                <a:latin typeface="Saira Medium" panose="00000600000000000000"/>
                <a:sym typeface="Saira Medium" panose="00000600000000000000"/>
              </a:rPr>
              <a:t>Nearby Vet  Tracking  </a:t>
            </a:r>
            <a:endParaRPr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7571035" y="6620502"/>
            <a:ext cx="10003929" cy="4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It have help desk that contains nearby vets information and also about pet food stores </a:t>
            </a:r>
            <a:endParaRPr dirty="0"/>
          </a:p>
        </p:txBody>
      </p:sp>
      <p:sp>
        <p:nvSpPr>
          <p:cNvPr id="185" name="Google Shape;185;p8" descr="preencoded.png"/>
          <p:cNvSpPr/>
          <p:nvPr/>
        </p:nvSpPr>
        <p:spPr>
          <a:xfrm>
            <a:off x="7617565" y="7419268"/>
            <a:ext cx="509290" cy="509290"/>
          </a:xfrm>
          <a:custGeom>
            <a:avLst/>
            <a:gdLst/>
            <a:ahLst/>
            <a:cxnLst/>
            <a:rect l="l" t="t" r="r" b="b"/>
            <a:pathLst>
              <a:path w="509290" h="509290" extrusionOk="0">
                <a:moveTo>
                  <a:pt x="0" y="0"/>
                </a:moveTo>
                <a:lnTo>
                  <a:pt x="509290" y="0"/>
                </a:lnTo>
                <a:lnTo>
                  <a:pt x="509290" y="509290"/>
                </a:lnTo>
                <a:lnTo>
                  <a:pt x="0" y="509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 t="-5554" b="-5553"/>
            </a:stretch>
          </a:blipFill>
          <a:ln>
            <a:noFill/>
          </a:ln>
        </p:spPr>
      </p:sp>
      <p:sp>
        <p:nvSpPr>
          <p:cNvPr id="186" name="Google Shape;186;p8"/>
          <p:cNvSpPr txBox="1"/>
          <p:nvPr/>
        </p:nvSpPr>
        <p:spPr>
          <a:xfrm>
            <a:off x="7598815" y="8101585"/>
            <a:ext cx="2546598" cy="33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User Engagement</a:t>
            </a:r>
            <a:endParaRPr dirty="0"/>
          </a:p>
        </p:txBody>
      </p:sp>
      <p:sp>
        <p:nvSpPr>
          <p:cNvPr id="187" name="Google Shape;187;p8"/>
          <p:cNvSpPr txBox="1"/>
          <p:nvPr/>
        </p:nvSpPr>
        <p:spPr>
          <a:xfrm>
            <a:off x="7547489" y="8536410"/>
            <a:ext cx="10003929" cy="40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0" b="0" i="0" u="none" strike="noStrike" cap="none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Prediction history, feedback system, and FAQ section </a:t>
            </a:r>
            <a:endParaRPr dirty="0"/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4725516" y="7590485"/>
            <a:ext cx="3567180" cy="264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113570" y="722886"/>
            <a:ext cx="11111442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4800" b="1" dirty="0">
                <a:solidFill>
                  <a:srgbClr val="FFFFF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Challenges: Performance &amp; Scalability</a:t>
            </a:r>
            <a:endParaRPr lang="en-US" sz="4800" b="1" dirty="0">
              <a:solidFill>
                <a:srgbClr val="FFFFF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717780" y="2331839"/>
            <a:ext cx="4744641" cy="3512641"/>
            <a:chOff x="0" y="0"/>
            <a:chExt cx="6326188" cy="4683522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6288024" cy="4645406"/>
            </a:xfrm>
            <a:custGeom>
              <a:avLst/>
              <a:gdLst/>
              <a:ahLst/>
              <a:cxnLst/>
              <a:rect l="l" t="t" r="r" b="b"/>
              <a:pathLst>
                <a:path w="6288024" h="4645406">
                  <a:moveTo>
                    <a:pt x="0" y="182880"/>
                  </a:moveTo>
                  <a:cubicBezTo>
                    <a:pt x="0" y="81915"/>
                    <a:pt x="82042" y="0"/>
                    <a:pt x="183261" y="0"/>
                  </a:cubicBezTo>
                  <a:lnTo>
                    <a:pt x="6104763" y="0"/>
                  </a:lnTo>
                  <a:cubicBezTo>
                    <a:pt x="6205982" y="0"/>
                    <a:pt x="6288024" y="81915"/>
                    <a:pt x="6288024" y="182880"/>
                  </a:cubicBezTo>
                  <a:lnTo>
                    <a:pt x="6288024" y="4462526"/>
                  </a:lnTo>
                  <a:cubicBezTo>
                    <a:pt x="6288024" y="4563491"/>
                    <a:pt x="6205982" y="4645406"/>
                    <a:pt x="6104763" y="4645406"/>
                  </a:cubicBezTo>
                  <a:lnTo>
                    <a:pt x="183261" y="4645406"/>
                  </a:lnTo>
                  <a:cubicBezTo>
                    <a:pt x="82042" y="4645406"/>
                    <a:pt x="0" y="4563491"/>
                    <a:pt x="0" y="4462526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26124" cy="4683506"/>
            </a:xfrm>
            <a:custGeom>
              <a:avLst/>
              <a:gdLst/>
              <a:ahLst/>
              <a:cxnLst/>
              <a:rect l="l" t="t" r="r" b="b"/>
              <a:pathLst>
                <a:path w="6326124" h="4683506">
                  <a:moveTo>
                    <a:pt x="0" y="201930"/>
                  </a:moveTo>
                  <a:cubicBezTo>
                    <a:pt x="0" y="90424"/>
                    <a:pt x="90678" y="0"/>
                    <a:pt x="202311" y="0"/>
                  </a:cubicBezTo>
                  <a:lnTo>
                    <a:pt x="6123813" y="0"/>
                  </a:lnTo>
                  <a:lnTo>
                    <a:pt x="6123813" y="19050"/>
                  </a:lnTo>
                  <a:lnTo>
                    <a:pt x="6123813" y="0"/>
                  </a:lnTo>
                  <a:cubicBezTo>
                    <a:pt x="6235573" y="0"/>
                    <a:pt x="6326124" y="90424"/>
                    <a:pt x="6326124" y="201930"/>
                  </a:cubicBezTo>
                  <a:lnTo>
                    <a:pt x="6307074" y="201930"/>
                  </a:lnTo>
                  <a:lnTo>
                    <a:pt x="6326124" y="201930"/>
                  </a:lnTo>
                  <a:lnTo>
                    <a:pt x="6326124" y="4481576"/>
                  </a:lnTo>
                  <a:lnTo>
                    <a:pt x="6307074" y="4481576"/>
                  </a:lnTo>
                  <a:lnTo>
                    <a:pt x="6326124" y="4481576"/>
                  </a:lnTo>
                  <a:cubicBezTo>
                    <a:pt x="6326124" y="4593082"/>
                    <a:pt x="6235446" y="4683506"/>
                    <a:pt x="6123813" y="4683506"/>
                  </a:cubicBezTo>
                  <a:lnTo>
                    <a:pt x="6123813" y="4664456"/>
                  </a:lnTo>
                  <a:lnTo>
                    <a:pt x="6123813" y="4683506"/>
                  </a:lnTo>
                  <a:lnTo>
                    <a:pt x="202311" y="4683506"/>
                  </a:lnTo>
                  <a:lnTo>
                    <a:pt x="202311" y="4664456"/>
                  </a:lnTo>
                  <a:lnTo>
                    <a:pt x="202311" y="4683506"/>
                  </a:lnTo>
                  <a:cubicBezTo>
                    <a:pt x="90551" y="4683506"/>
                    <a:pt x="0" y="4593082"/>
                    <a:pt x="0" y="448157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481576"/>
                  </a:lnTo>
                  <a:lnTo>
                    <a:pt x="19050" y="4481576"/>
                  </a:lnTo>
                  <a:lnTo>
                    <a:pt x="38100" y="4481576"/>
                  </a:lnTo>
                  <a:cubicBezTo>
                    <a:pt x="38100" y="4572000"/>
                    <a:pt x="111633" y="4645406"/>
                    <a:pt x="202311" y="4645406"/>
                  </a:cubicBezTo>
                  <a:lnTo>
                    <a:pt x="6123813" y="4645406"/>
                  </a:lnTo>
                  <a:cubicBezTo>
                    <a:pt x="6214491" y="4645406"/>
                    <a:pt x="6288024" y="4572000"/>
                    <a:pt x="6288024" y="4481576"/>
                  </a:cubicBezTo>
                  <a:lnTo>
                    <a:pt x="6288024" y="201930"/>
                  </a:lnTo>
                  <a:cubicBezTo>
                    <a:pt x="6288024" y="111506"/>
                    <a:pt x="6214491" y="38100"/>
                    <a:pt x="6123813" y="38100"/>
                  </a:cubicBezTo>
                  <a:lnTo>
                    <a:pt x="202311" y="38100"/>
                  </a:lnTo>
                  <a:lnTo>
                    <a:pt x="202311" y="19050"/>
                  </a:lnTo>
                  <a:lnTo>
                    <a:pt x="202311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03492" y="2346126"/>
            <a:ext cx="114300" cy="3484066"/>
            <a:chOff x="0" y="0"/>
            <a:chExt cx="152400" cy="46454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400" cy="4645406"/>
            </a:xfrm>
            <a:custGeom>
              <a:avLst/>
              <a:gdLst/>
              <a:ahLst/>
              <a:cxnLst/>
              <a:rect l="l" t="t" r="r" b="b"/>
              <a:pathLst>
                <a:path w="152400" h="464540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569206"/>
                  </a:lnTo>
                  <a:cubicBezTo>
                    <a:pt x="152400" y="4611243"/>
                    <a:pt x="118237" y="4645406"/>
                    <a:pt x="76200" y="4645406"/>
                  </a:cubicBezTo>
                  <a:cubicBezTo>
                    <a:pt x="34163" y="4645406"/>
                    <a:pt x="0" y="4611243"/>
                    <a:pt x="0" y="45692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096101" y="2605385"/>
            <a:ext cx="3121819" cy="40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435" b="1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Challenge</a:t>
            </a:r>
            <a:endParaRPr lang="en-US" sz="2435" b="1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096101" y="3069134"/>
            <a:ext cx="3943499" cy="1950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Maintaining sophisticated AI model accuracy and speed under escalating user load whilst minimizing infrastructure costs and latency.</a:t>
            </a:r>
            <a:endParaRPr lang="en-US" sz="193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2683579" y="2331839"/>
            <a:ext cx="4744641" cy="3512641"/>
            <a:chOff x="0" y="0"/>
            <a:chExt cx="6326188" cy="4683522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6288024" cy="4645406"/>
            </a:xfrm>
            <a:custGeom>
              <a:avLst/>
              <a:gdLst/>
              <a:ahLst/>
              <a:cxnLst/>
              <a:rect l="l" t="t" r="r" b="b"/>
              <a:pathLst>
                <a:path w="6288024" h="4645406">
                  <a:moveTo>
                    <a:pt x="0" y="182880"/>
                  </a:moveTo>
                  <a:cubicBezTo>
                    <a:pt x="0" y="81915"/>
                    <a:pt x="82042" y="0"/>
                    <a:pt x="183261" y="0"/>
                  </a:cubicBezTo>
                  <a:lnTo>
                    <a:pt x="6104763" y="0"/>
                  </a:lnTo>
                  <a:cubicBezTo>
                    <a:pt x="6205982" y="0"/>
                    <a:pt x="6288024" y="81915"/>
                    <a:pt x="6288024" y="182880"/>
                  </a:cubicBezTo>
                  <a:lnTo>
                    <a:pt x="6288024" y="4462526"/>
                  </a:lnTo>
                  <a:cubicBezTo>
                    <a:pt x="6288024" y="4563491"/>
                    <a:pt x="6205982" y="4645406"/>
                    <a:pt x="6104763" y="4645406"/>
                  </a:cubicBezTo>
                  <a:lnTo>
                    <a:pt x="183261" y="4645406"/>
                  </a:lnTo>
                  <a:cubicBezTo>
                    <a:pt x="82042" y="4645406"/>
                    <a:pt x="0" y="4563491"/>
                    <a:pt x="0" y="4462526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26124" cy="4683506"/>
            </a:xfrm>
            <a:custGeom>
              <a:avLst/>
              <a:gdLst/>
              <a:ahLst/>
              <a:cxnLst/>
              <a:rect l="l" t="t" r="r" b="b"/>
              <a:pathLst>
                <a:path w="6326124" h="4683506">
                  <a:moveTo>
                    <a:pt x="0" y="201930"/>
                  </a:moveTo>
                  <a:cubicBezTo>
                    <a:pt x="0" y="90424"/>
                    <a:pt x="90678" y="0"/>
                    <a:pt x="202311" y="0"/>
                  </a:cubicBezTo>
                  <a:lnTo>
                    <a:pt x="6123813" y="0"/>
                  </a:lnTo>
                  <a:lnTo>
                    <a:pt x="6123813" y="19050"/>
                  </a:lnTo>
                  <a:lnTo>
                    <a:pt x="6123813" y="0"/>
                  </a:lnTo>
                  <a:cubicBezTo>
                    <a:pt x="6235573" y="0"/>
                    <a:pt x="6326124" y="90424"/>
                    <a:pt x="6326124" y="201930"/>
                  </a:cubicBezTo>
                  <a:lnTo>
                    <a:pt x="6307074" y="201930"/>
                  </a:lnTo>
                  <a:lnTo>
                    <a:pt x="6326124" y="201930"/>
                  </a:lnTo>
                  <a:lnTo>
                    <a:pt x="6326124" y="4481576"/>
                  </a:lnTo>
                  <a:lnTo>
                    <a:pt x="6307074" y="4481576"/>
                  </a:lnTo>
                  <a:lnTo>
                    <a:pt x="6326124" y="4481576"/>
                  </a:lnTo>
                  <a:cubicBezTo>
                    <a:pt x="6326124" y="4593082"/>
                    <a:pt x="6235446" y="4683506"/>
                    <a:pt x="6123813" y="4683506"/>
                  </a:cubicBezTo>
                  <a:lnTo>
                    <a:pt x="6123813" y="4664456"/>
                  </a:lnTo>
                  <a:lnTo>
                    <a:pt x="6123813" y="4683506"/>
                  </a:lnTo>
                  <a:lnTo>
                    <a:pt x="202311" y="4683506"/>
                  </a:lnTo>
                  <a:lnTo>
                    <a:pt x="202311" y="4664456"/>
                  </a:lnTo>
                  <a:lnTo>
                    <a:pt x="202311" y="4683506"/>
                  </a:lnTo>
                  <a:cubicBezTo>
                    <a:pt x="90551" y="4683506"/>
                    <a:pt x="0" y="4593082"/>
                    <a:pt x="0" y="448157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481576"/>
                  </a:lnTo>
                  <a:lnTo>
                    <a:pt x="19050" y="4481576"/>
                  </a:lnTo>
                  <a:lnTo>
                    <a:pt x="38100" y="4481576"/>
                  </a:lnTo>
                  <a:cubicBezTo>
                    <a:pt x="38100" y="4572000"/>
                    <a:pt x="111633" y="4645406"/>
                    <a:pt x="202311" y="4645406"/>
                  </a:cubicBezTo>
                  <a:lnTo>
                    <a:pt x="6123813" y="4645406"/>
                  </a:lnTo>
                  <a:cubicBezTo>
                    <a:pt x="6214491" y="4645406"/>
                    <a:pt x="6288024" y="4572000"/>
                    <a:pt x="6288024" y="4481576"/>
                  </a:cubicBezTo>
                  <a:lnTo>
                    <a:pt x="6288024" y="201930"/>
                  </a:lnTo>
                  <a:cubicBezTo>
                    <a:pt x="6288024" y="111506"/>
                    <a:pt x="6214491" y="38100"/>
                    <a:pt x="6123813" y="38100"/>
                  </a:cubicBezTo>
                  <a:lnTo>
                    <a:pt x="202311" y="38100"/>
                  </a:lnTo>
                  <a:lnTo>
                    <a:pt x="202311" y="19050"/>
                  </a:lnTo>
                  <a:lnTo>
                    <a:pt x="202311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669291" y="2346126"/>
            <a:ext cx="114300" cy="3484066"/>
            <a:chOff x="0" y="0"/>
            <a:chExt cx="152400" cy="46454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2400" cy="4645406"/>
            </a:xfrm>
            <a:custGeom>
              <a:avLst/>
              <a:gdLst/>
              <a:ahLst/>
              <a:cxnLst/>
              <a:rect l="l" t="t" r="r" b="b"/>
              <a:pathLst>
                <a:path w="152400" h="464540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569206"/>
                  </a:lnTo>
                  <a:cubicBezTo>
                    <a:pt x="152400" y="4611243"/>
                    <a:pt x="118237" y="4645406"/>
                    <a:pt x="76200" y="4645406"/>
                  </a:cubicBezTo>
                  <a:cubicBezTo>
                    <a:pt x="34163" y="4645406"/>
                    <a:pt x="0" y="4611243"/>
                    <a:pt x="0" y="45692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061900" y="2605385"/>
            <a:ext cx="4073724" cy="79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435" b="1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Solution: Model Optimisation</a:t>
            </a:r>
            <a:endParaRPr lang="en-US" sz="2435" b="1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061900" y="3459361"/>
            <a:ext cx="4073724" cy="209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5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EfficientNetV2-B2 architecture provides 95.2% accuracy with only 7.2M parameters. Quantisation and distillation techniques further reduce computational overhead.</a:t>
            </a:r>
            <a:endParaRPr lang="en-US" sz="1935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7717780" y="6065639"/>
            <a:ext cx="4744641" cy="3512641"/>
            <a:chOff x="0" y="0"/>
            <a:chExt cx="6326188" cy="4683522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6288024" cy="4645406"/>
            </a:xfrm>
            <a:custGeom>
              <a:avLst/>
              <a:gdLst/>
              <a:ahLst/>
              <a:cxnLst/>
              <a:rect l="l" t="t" r="r" b="b"/>
              <a:pathLst>
                <a:path w="6288024" h="4645406">
                  <a:moveTo>
                    <a:pt x="0" y="182880"/>
                  </a:moveTo>
                  <a:cubicBezTo>
                    <a:pt x="0" y="81915"/>
                    <a:pt x="82042" y="0"/>
                    <a:pt x="183261" y="0"/>
                  </a:cubicBezTo>
                  <a:lnTo>
                    <a:pt x="6104763" y="0"/>
                  </a:lnTo>
                  <a:cubicBezTo>
                    <a:pt x="6205982" y="0"/>
                    <a:pt x="6288024" y="81915"/>
                    <a:pt x="6288024" y="182880"/>
                  </a:cubicBezTo>
                  <a:lnTo>
                    <a:pt x="6288024" y="4462526"/>
                  </a:lnTo>
                  <a:cubicBezTo>
                    <a:pt x="6288024" y="4563491"/>
                    <a:pt x="6205982" y="4645406"/>
                    <a:pt x="6104763" y="4645406"/>
                  </a:cubicBezTo>
                  <a:lnTo>
                    <a:pt x="183261" y="4645406"/>
                  </a:lnTo>
                  <a:cubicBezTo>
                    <a:pt x="82042" y="4645406"/>
                    <a:pt x="0" y="4563491"/>
                    <a:pt x="0" y="4462526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326124" cy="4683506"/>
            </a:xfrm>
            <a:custGeom>
              <a:avLst/>
              <a:gdLst/>
              <a:ahLst/>
              <a:cxnLst/>
              <a:rect l="l" t="t" r="r" b="b"/>
              <a:pathLst>
                <a:path w="6326124" h="4683506">
                  <a:moveTo>
                    <a:pt x="0" y="201930"/>
                  </a:moveTo>
                  <a:cubicBezTo>
                    <a:pt x="0" y="90424"/>
                    <a:pt x="90678" y="0"/>
                    <a:pt x="202311" y="0"/>
                  </a:cubicBezTo>
                  <a:lnTo>
                    <a:pt x="6123813" y="0"/>
                  </a:lnTo>
                  <a:lnTo>
                    <a:pt x="6123813" y="19050"/>
                  </a:lnTo>
                  <a:lnTo>
                    <a:pt x="6123813" y="0"/>
                  </a:lnTo>
                  <a:cubicBezTo>
                    <a:pt x="6235573" y="0"/>
                    <a:pt x="6326124" y="90424"/>
                    <a:pt x="6326124" y="201930"/>
                  </a:cubicBezTo>
                  <a:lnTo>
                    <a:pt x="6307074" y="201930"/>
                  </a:lnTo>
                  <a:lnTo>
                    <a:pt x="6326124" y="201930"/>
                  </a:lnTo>
                  <a:lnTo>
                    <a:pt x="6326124" y="4481576"/>
                  </a:lnTo>
                  <a:lnTo>
                    <a:pt x="6307074" y="4481576"/>
                  </a:lnTo>
                  <a:lnTo>
                    <a:pt x="6326124" y="4481576"/>
                  </a:lnTo>
                  <a:cubicBezTo>
                    <a:pt x="6326124" y="4593082"/>
                    <a:pt x="6235446" y="4683506"/>
                    <a:pt x="6123813" y="4683506"/>
                  </a:cubicBezTo>
                  <a:lnTo>
                    <a:pt x="6123813" y="4664456"/>
                  </a:lnTo>
                  <a:lnTo>
                    <a:pt x="6123813" y="4683506"/>
                  </a:lnTo>
                  <a:lnTo>
                    <a:pt x="202311" y="4683506"/>
                  </a:lnTo>
                  <a:lnTo>
                    <a:pt x="202311" y="4664456"/>
                  </a:lnTo>
                  <a:lnTo>
                    <a:pt x="202311" y="4683506"/>
                  </a:lnTo>
                  <a:cubicBezTo>
                    <a:pt x="90551" y="4683506"/>
                    <a:pt x="0" y="4593082"/>
                    <a:pt x="0" y="448157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481576"/>
                  </a:lnTo>
                  <a:lnTo>
                    <a:pt x="19050" y="4481576"/>
                  </a:lnTo>
                  <a:lnTo>
                    <a:pt x="38100" y="4481576"/>
                  </a:lnTo>
                  <a:cubicBezTo>
                    <a:pt x="38100" y="4572000"/>
                    <a:pt x="111633" y="4645406"/>
                    <a:pt x="202311" y="4645406"/>
                  </a:cubicBezTo>
                  <a:lnTo>
                    <a:pt x="6123813" y="4645406"/>
                  </a:lnTo>
                  <a:cubicBezTo>
                    <a:pt x="6214491" y="4645406"/>
                    <a:pt x="6288024" y="4572000"/>
                    <a:pt x="6288024" y="4481576"/>
                  </a:cubicBezTo>
                  <a:lnTo>
                    <a:pt x="6288024" y="201930"/>
                  </a:lnTo>
                  <a:cubicBezTo>
                    <a:pt x="6288024" y="111506"/>
                    <a:pt x="6214491" y="38100"/>
                    <a:pt x="6123813" y="38100"/>
                  </a:cubicBezTo>
                  <a:lnTo>
                    <a:pt x="202311" y="38100"/>
                  </a:lnTo>
                  <a:lnTo>
                    <a:pt x="202311" y="19050"/>
                  </a:lnTo>
                  <a:lnTo>
                    <a:pt x="202311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703492" y="6079926"/>
            <a:ext cx="114300" cy="3484066"/>
            <a:chOff x="0" y="0"/>
            <a:chExt cx="152400" cy="46454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2400" cy="4645406"/>
            </a:xfrm>
            <a:custGeom>
              <a:avLst/>
              <a:gdLst/>
              <a:ahLst/>
              <a:cxnLst/>
              <a:rect l="l" t="t" r="r" b="b"/>
              <a:pathLst>
                <a:path w="152400" h="464540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569206"/>
                  </a:lnTo>
                  <a:cubicBezTo>
                    <a:pt x="152400" y="4611243"/>
                    <a:pt x="118237" y="4645406"/>
                    <a:pt x="76200" y="4645406"/>
                  </a:cubicBezTo>
                  <a:cubicBezTo>
                    <a:pt x="34163" y="4645406"/>
                    <a:pt x="0" y="4611243"/>
                    <a:pt x="0" y="45692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8096101" y="6339185"/>
            <a:ext cx="4073724" cy="79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435" b="1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Solution: Frontend Optimisation</a:t>
            </a:r>
            <a:endParaRPr lang="en-US" sz="2435" b="1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096101" y="7193161"/>
            <a:ext cx="4073724" cy="209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5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React code splitting, lazy loading, and request batching minimise latency. API calls are optimised to eliminate redundancy and maximise cache efficiency.</a:t>
            </a:r>
            <a:endParaRPr lang="en-US" sz="1935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33" name="Group 7"/>
          <p:cNvGrpSpPr/>
          <p:nvPr/>
        </p:nvGrpSpPr>
        <p:grpSpPr>
          <a:xfrm>
            <a:off x="12729922" y="6074245"/>
            <a:ext cx="4706120" cy="3503178"/>
            <a:chOff x="0" y="0"/>
            <a:chExt cx="10718038" cy="5014341"/>
          </a:xfrm>
        </p:grpSpPr>
        <p:sp>
          <p:nvSpPr>
            <p:cNvPr id="31" name="Freeform 8"/>
            <p:cNvSpPr/>
            <p:nvPr/>
          </p:nvSpPr>
          <p:spPr>
            <a:xfrm>
              <a:off x="19050" y="19050"/>
              <a:ext cx="10679938" cy="4976241"/>
            </a:xfrm>
            <a:custGeom>
              <a:avLst/>
              <a:gdLst/>
              <a:ahLst/>
              <a:cxnLst/>
              <a:rect l="l" t="t" r="r" b="b"/>
              <a:pathLst>
                <a:path w="10679938" h="4976241">
                  <a:moveTo>
                    <a:pt x="0" y="340233"/>
                  </a:moveTo>
                  <a:cubicBezTo>
                    <a:pt x="0" y="152273"/>
                    <a:pt x="152908" y="0"/>
                    <a:pt x="341630" y="0"/>
                  </a:cubicBezTo>
                  <a:lnTo>
                    <a:pt x="10338308" y="0"/>
                  </a:lnTo>
                  <a:cubicBezTo>
                    <a:pt x="10527030" y="0"/>
                    <a:pt x="10679938" y="152273"/>
                    <a:pt x="10679938" y="340233"/>
                  </a:cubicBezTo>
                  <a:lnTo>
                    <a:pt x="10679938" y="4636008"/>
                  </a:lnTo>
                  <a:cubicBezTo>
                    <a:pt x="10679938" y="4823968"/>
                    <a:pt x="10527030" y="4976241"/>
                    <a:pt x="10338308" y="4976241"/>
                  </a:cubicBezTo>
                  <a:lnTo>
                    <a:pt x="341630" y="4976241"/>
                  </a:lnTo>
                  <a:cubicBezTo>
                    <a:pt x="152908" y="4976241"/>
                    <a:pt x="0" y="4823968"/>
                    <a:pt x="0" y="4636008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0" y="0"/>
              <a:ext cx="10718038" cy="5014341"/>
            </a:xfrm>
            <a:custGeom>
              <a:avLst/>
              <a:gdLst/>
              <a:ahLst/>
              <a:cxnLst/>
              <a:rect l="l" t="t" r="r" b="b"/>
              <a:pathLst>
                <a:path w="10718038" h="5014341">
                  <a:moveTo>
                    <a:pt x="0" y="359283"/>
                  </a:moveTo>
                  <a:cubicBezTo>
                    <a:pt x="0" y="160782"/>
                    <a:pt x="161544" y="0"/>
                    <a:pt x="360680" y="0"/>
                  </a:cubicBezTo>
                  <a:lnTo>
                    <a:pt x="10357358" y="0"/>
                  </a:lnTo>
                  <a:lnTo>
                    <a:pt x="10357358" y="19050"/>
                  </a:lnTo>
                  <a:lnTo>
                    <a:pt x="10357358" y="0"/>
                  </a:lnTo>
                  <a:cubicBezTo>
                    <a:pt x="10556494" y="0"/>
                    <a:pt x="10718038" y="160782"/>
                    <a:pt x="10718038" y="359283"/>
                  </a:cubicBezTo>
                  <a:lnTo>
                    <a:pt x="10698988" y="359283"/>
                  </a:lnTo>
                  <a:lnTo>
                    <a:pt x="10718038" y="359283"/>
                  </a:lnTo>
                  <a:lnTo>
                    <a:pt x="10718038" y="4655058"/>
                  </a:lnTo>
                  <a:lnTo>
                    <a:pt x="10698988" y="4655058"/>
                  </a:lnTo>
                  <a:lnTo>
                    <a:pt x="10718038" y="4655058"/>
                  </a:lnTo>
                  <a:cubicBezTo>
                    <a:pt x="10718038" y="4853559"/>
                    <a:pt x="10556494" y="5014341"/>
                    <a:pt x="10357358" y="5014341"/>
                  </a:cubicBezTo>
                  <a:lnTo>
                    <a:pt x="10357358" y="4995291"/>
                  </a:lnTo>
                  <a:lnTo>
                    <a:pt x="10357358" y="5014341"/>
                  </a:lnTo>
                  <a:lnTo>
                    <a:pt x="360680" y="5014341"/>
                  </a:lnTo>
                  <a:lnTo>
                    <a:pt x="360680" y="4995291"/>
                  </a:lnTo>
                  <a:lnTo>
                    <a:pt x="360680" y="5014341"/>
                  </a:lnTo>
                  <a:cubicBezTo>
                    <a:pt x="161544" y="5014341"/>
                    <a:pt x="0" y="4853559"/>
                    <a:pt x="0" y="4655058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4655058"/>
                  </a:lnTo>
                  <a:lnTo>
                    <a:pt x="19050" y="4655058"/>
                  </a:lnTo>
                  <a:lnTo>
                    <a:pt x="38100" y="4655058"/>
                  </a:lnTo>
                  <a:cubicBezTo>
                    <a:pt x="38100" y="4832350"/>
                    <a:pt x="182499" y="4976241"/>
                    <a:pt x="360680" y="4976241"/>
                  </a:cubicBezTo>
                  <a:lnTo>
                    <a:pt x="10357358" y="4976241"/>
                  </a:lnTo>
                  <a:cubicBezTo>
                    <a:pt x="10535539" y="4976241"/>
                    <a:pt x="10679938" y="4832350"/>
                    <a:pt x="10679938" y="4655058"/>
                  </a:cubicBezTo>
                  <a:lnTo>
                    <a:pt x="10679938" y="359283"/>
                  </a:lnTo>
                  <a:cubicBezTo>
                    <a:pt x="10679938" y="181991"/>
                    <a:pt x="10535539" y="38100"/>
                    <a:pt x="10357358" y="38100"/>
                  </a:cubicBezTo>
                  <a:lnTo>
                    <a:pt x="360680" y="38100"/>
                  </a:lnTo>
                  <a:lnTo>
                    <a:pt x="360680" y="19050"/>
                  </a:lnTo>
                  <a:lnTo>
                    <a:pt x="360680" y="38100"/>
                  </a:lnTo>
                  <a:cubicBezTo>
                    <a:pt x="182499" y="38100"/>
                    <a:pt x="38100" y="181991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35" name="TextBox 13"/>
          <p:cNvSpPr txBox="1"/>
          <p:nvPr/>
        </p:nvSpPr>
        <p:spPr>
          <a:xfrm>
            <a:off x="13056301" y="6512445"/>
            <a:ext cx="371043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Unified Authentication</a:t>
            </a:r>
            <a:endParaRPr lang="en-US" sz="2750" b="1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13021132" y="7076151"/>
            <a:ext cx="4376547" cy="2333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Clerk provides enterprise-grade identity management, validated by Python backend, ensuring consistent user authentication across all services.</a:t>
            </a:r>
            <a:endParaRPr lang="en-US" sz="2185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0"/>
            <a:ext cx="6133562" cy="48617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9599"/>
            <a:ext cx="6149661" cy="4958366"/>
          </a:xfrm>
          <a:prstGeom prst="rect">
            <a:avLst/>
          </a:prstGeom>
        </p:spPr>
      </p:pic>
      <p:grpSp>
        <p:nvGrpSpPr>
          <p:cNvPr id="38" name="Group 19"/>
          <p:cNvGrpSpPr/>
          <p:nvPr/>
        </p:nvGrpSpPr>
        <p:grpSpPr>
          <a:xfrm>
            <a:off x="12727908" y="6095133"/>
            <a:ext cx="114300" cy="3484066"/>
            <a:chOff x="0" y="0"/>
            <a:chExt cx="152400" cy="4645422"/>
          </a:xfrm>
        </p:grpSpPr>
        <p:sp>
          <p:nvSpPr>
            <p:cNvPr id="39" name="Freeform 20"/>
            <p:cNvSpPr/>
            <p:nvPr/>
          </p:nvSpPr>
          <p:spPr>
            <a:xfrm>
              <a:off x="0" y="0"/>
              <a:ext cx="152400" cy="4645406"/>
            </a:xfrm>
            <a:custGeom>
              <a:avLst/>
              <a:gdLst/>
              <a:ahLst/>
              <a:cxnLst/>
              <a:rect l="l" t="t" r="r" b="b"/>
              <a:pathLst>
                <a:path w="152400" h="464540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569206"/>
                  </a:lnTo>
                  <a:cubicBezTo>
                    <a:pt x="152400" y="4611243"/>
                    <a:pt x="118237" y="4645406"/>
                    <a:pt x="76200" y="4645406"/>
                  </a:cubicBezTo>
                  <a:cubicBezTo>
                    <a:pt x="34163" y="4645406"/>
                    <a:pt x="0" y="4611243"/>
                    <a:pt x="0" y="45692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28861"/>
            <a:ext cx="944552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0"/>
              </a:lnSpc>
            </a:pPr>
            <a:r>
              <a:rPr lang="en-US" sz="4435" b="1" dirty="0">
                <a:solidFill>
                  <a:srgbClr val="FFFFF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Future Enhancements (V1.1)</a:t>
            </a:r>
            <a:endParaRPr lang="en-US" sz="4435" b="1" dirty="0">
              <a:solidFill>
                <a:srgbClr val="FFFFF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7" name="Freeform 7" descr="preencoded.png"/>
          <p:cNvSpPr/>
          <p:nvPr/>
        </p:nvSpPr>
        <p:spPr>
          <a:xfrm>
            <a:off x="1098500" y="2999334"/>
            <a:ext cx="425203" cy="425203"/>
          </a:xfrm>
          <a:custGeom>
            <a:avLst/>
            <a:gdLst/>
            <a:ahLst/>
            <a:cxnLst/>
            <a:rect l="l" t="t" r="r" b="b"/>
            <a:pathLst>
              <a:path w="425203" h="425203">
                <a:moveTo>
                  <a:pt x="0" y="0"/>
                </a:moveTo>
                <a:lnTo>
                  <a:pt x="425202" y="0"/>
                </a:lnTo>
                <a:lnTo>
                  <a:pt x="425202" y="425202"/>
                </a:lnTo>
                <a:lnTo>
                  <a:pt x="0" y="4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888" r="-888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13632" y="2981027"/>
            <a:ext cx="4199930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Native Mobile Application</a:t>
            </a:r>
            <a:endParaRPr lang="en-US" sz="2750" b="1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13633" y="3508325"/>
            <a:ext cx="852413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React Native development for iOS and Android platforms, delivering superior mobile accessibility and native device integration.</a:t>
            </a:r>
            <a:endParaRPr lang="en-US" sz="218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" name="Freeform 10" descr="preencoded.png"/>
          <p:cNvSpPr/>
          <p:nvPr/>
        </p:nvSpPr>
        <p:spPr>
          <a:xfrm>
            <a:off x="1098500" y="5086647"/>
            <a:ext cx="425203" cy="425203"/>
          </a:xfrm>
          <a:custGeom>
            <a:avLst/>
            <a:gdLst/>
            <a:ahLst/>
            <a:cxnLst/>
            <a:rect l="l" t="t" r="r" b="b"/>
            <a:pathLst>
              <a:path w="425203" h="425203">
                <a:moveTo>
                  <a:pt x="0" y="0"/>
                </a:moveTo>
                <a:lnTo>
                  <a:pt x="425202" y="0"/>
                </a:lnTo>
                <a:lnTo>
                  <a:pt x="425202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888" r="-888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13632" y="5068341"/>
            <a:ext cx="4552058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Batch Processing Capability</a:t>
            </a:r>
            <a:endParaRPr lang="en-US" sz="2750" b="1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3633" y="5595640"/>
            <a:ext cx="852413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Enable identification of multiple dogs within single images or bulk uploads, significantly expanding use case applicability.</a:t>
            </a:r>
            <a:endParaRPr lang="en-US" sz="2185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Freeform 13" descr="preencoded.png"/>
          <p:cNvSpPr/>
          <p:nvPr/>
        </p:nvSpPr>
        <p:spPr>
          <a:xfrm>
            <a:off x="1098500" y="7173962"/>
            <a:ext cx="425203" cy="425202"/>
          </a:xfrm>
          <a:custGeom>
            <a:avLst/>
            <a:gdLst/>
            <a:ahLst/>
            <a:cxnLst/>
            <a:rect l="l" t="t" r="r" b="b"/>
            <a:pathLst>
              <a:path w="425203" h="425202">
                <a:moveTo>
                  <a:pt x="0" y="0"/>
                </a:moveTo>
                <a:lnTo>
                  <a:pt x="425202" y="0"/>
                </a:lnTo>
                <a:lnTo>
                  <a:pt x="425202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888" r="-888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13633" y="7155656"/>
            <a:ext cx="6650385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Advanced Breed Comparison &amp; Directory</a:t>
            </a:r>
            <a:endParaRPr lang="en-US" sz="2750" b="1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13633" y="7682954"/>
            <a:ext cx="8524131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Powerful comparison tools and searchable breed database with health insights, care recommendations, and breed-specific information.</a:t>
            </a:r>
            <a:endParaRPr lang="en-US" sz="2185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1125200" y="882199"/>
            <a:ext cx="6858000" cy="9277158"/>
            <a:chOff x="0" y="0"/>
            <a:chExt cx="9144000" cy="137160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24" name="Google Shape;124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30303">
              <a:alpha val="55686"/>
            </a:srgbClr>
          </a:solidFill>
          <a:ln>
            <a:noFill/>
          </a:ln>
        </p:spPr>
      </p:sp>
      <p:sp>
        <p:nvSpPr>
          <p:cNvPr id="125" name="Google Shape;125;p3" descr="preencoded.png"/>
          <p:cNvSpPr/>
          <p:nvPr/>
        </p:nvSpPr>
        <p:spPr>
          <a:xfrm>
            <a:off x="0" y="0"/>
            <a:ext cx="18288000" cy="3544062"/>
          </a:xfrm>
          <a:custGeom>
            <a:avLst/>
            <a:gdLst/>
            <a:ahLst/>
            <a:cxnLst/>
            <a:rect l="l" t="t" r="r" b="b"/>
            <a:pathLst>
              <a:path w="24384000" h="4725416" extrusionOk="0">
                <a:moveTo>
                  <a:pt x="0" y="0"/>
                </a:moveTo>
                <a:lnTo>
                  <a:pt x="24384000" y="0"/>
                </a:lnTo>
                <a:lnTo>
                  <a:pt x="24384000" y="4725416"/>
                </a:lnTo>
                <a:lnTo>
                  <a:pt x="0" y="4725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9" r="-8"/>
            </a:stretch>
          </a:blipFill>
          <a:ln>
            <a:noFill/>
          </a:ln>
        </p:spPr>
      </p:sp>
      <p:sp>
        <p:nvSpPr>
          <p:cNvPr id="126" name="Google Shape;126;p3"/>
          <p:cNvSpPr txBox="1"/>
          <p:nvPr/>
        </p:nvSpPr>
        <p:spPr>
          <a:xfrm>
            <a:off x="915919" y="3802604"/>
            <a:ext cx="4283150" cy="106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60" b="1" dirty="0">
                <a:solidFill>
                  <a:srgbClr val="FFFFFF"/>
                </a:solidFill>
                <a:latin typeface="Saira Medium" panose="00000600000000000000"/>
                <a:sym typeface="Saira Medium" panose="00000600000000000000"/>
              </a:rPr>
              <a:t>Conclusion</a:t>
            </a:r>
            <a:endParaRPr dirty="0"/>
          </a:p>
        </p:txBody>
      </p:sp>
      <p:grpSp>
        <p:nvGrpSpPr>
          <p:cNvPr id="128" name="Google Shape;128;p3"/>
          <p:cNvGrpSpPr/>
          <p:nvPr/>
        </p:nvGrpSpPr>
        <p:grpSpPr>
          <a:xfrm>
            <a:off x="590464" y="5326459"/>
            <a:ext cx="17011736" cy="1790656"/>
            <a:chOff x="0" y="0"/>
            <a:chExt cx="7031990" cy="2897378"/>
          </a:xfrm>
        </p:grpSpPr>
        <p:sp>
          <p:nvSpPr>
            <p:cNvPr id="129" name="Google Shape;129;p3"/>
            <p:cNvSpPr/>
            <p:nvPr/>
          </p:nvSpPr>
          <p:spPr>
            <a:xfrm>
              <a:off x="19050" y="19050"/>
              <a:ext cx="6993890" cy="2859278"/>
            </a:xfrm>
            <a:custGeom>
              <a:avLst/>
              <a:gdLst/>
              <a:ahLst/>
              <a:cxnLst/>
              <a:rect l="l" t="t" r="r" b="b"/>
              <a:pathLst>
                <a:path w="6993890" h="2859278" extrusionOk="0">
                  <a:moveTo>
                    <a:pt x="0" y="340233"/>
                  </a:moveTo>
                  <a:cubicBezTo>
                    <a:pt x="0" y="152400"/>
                    <a:pt x="153543" y="0"/>
                    <a:pt x="342900" y="0"/>
                  </a:cubicBezTo>
                  <a:lnTo>
                    <a:pt x="6650990" y="0"/>
                  </a:lnTo>
                  <a:cubicBezTo>
                    <a:pt x="6840347" y="0"/>
                    <a:pt x="6993890" y="152400"/>
                    <a:pt x="6993890" y="340233"/>
                  </a:cubicBezTo>
                  <a:lnTo>
                    <a:pt x="6993890" y="2519045"/>
                  </a:lnTo>
                  <a:cubicBezTo>
                    <a:pt x="6993890" y="2707005"/>
                    <a:pt x="6840347" y="2859278"/>
                    <a:pt x="6650990" y="2859278"/>
                  </a:cubicBezTo>
                  <a:lnTo>
                    <a:pt x="342900" y="2859278"/>
                  </a:lnTo>
                  <a:cubicBezTo>
                    <a:pt x="153543" y="2859278"/>
                    <a:pt x="0" y="2706878"/>
                    <a:pt x="0" y="2519045"/>
                  </a:cubicBezTo>
                  <a:close/>
                </a:path>
              </a:pathLst>
            </a:custGeom>
            <a:solidFill>
              <a:srgbClr val="03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0" y="0"/>
              <a:ext cx="7031990" cy="2897378"/>
            </a:xfrm>
            <a:custGeom>
              <a:avLst/>
              <a:gdLst/>
              <a:ahLst/>
              <a:cxnLst/>
              <a:rect l="l" t="t" r="r" b="b"/>
              <a:pathLst>
                <a:path w="7031990" h="2897378" extrusionOk="0">
                  <a:moveTo>
                    <a:pt x="0" y="359283"/>
                  </a:moveTo>
                  <a:cubicBezTo>
                    <a:pt x="0" y="160782"/>
                    <a:pt x="162179" y="0"/>
                    <a:pt x="361950" y="0"/>
                  </a:cubicBezTo>
                  <a:lnTo>
                    <a:pt x="6670040" y="0"/>
                  </a:lnTo>
                  <a:lnTo>
                    <a:pt x="6670040" y="19050"/>
                  </a:lnTo>
                  <a:lnTo>
                    <a:pt x="6670040" y="0"/>
                  </a:lnTo>
                  <a:cubicBezTo>
                    <a:pt x="6869811" y="0"/>
                    <a:pt x="7031990" y="160782"/>
                    <a:pt x="7031990" y="359283"/>
                  </a:cubicBezTo>
                  <a:lnTo>
                    <a:pt x="7012940" y="359283"/>
                  </a:lnTo>
                  <a:lnTo>
                    <a:pt x="7031990" y="359283"/>
                  </a:lnTo>
                  <a:lnTo>
                    <a:pt x="7031990" y="2538095"/>
                  </a:lnTo>
                  <a:lnTo>
                    <a:pt x="7012940" y="2538095"/>
                  </a:lnTo>
                  <a:lnTo>
                    <a:pt x="7031990" y="2538095"/>
                  </a:lnTo>
                  <a:cubicBezTo>
                    <a:pt x="7031990" y="2736723"/>
                    <a:pt x="6869811" y="2897378"/>
                    <a:pt x="6670040" y="2897378"/>
                  </a:cubicBezTo>
                  <a:lnTo>
                    <a:pt x="6670040" y="2878328"/>
                  </a:lnTo>
                  <a:lnTo>
                    <a:pt x="6670040" y="2897378"/>
                  </a:lnTo>
                  <a:lnTo>
                    <a:pt x="361950" y="2897378"/>
                  </a:lnTo>
                  <a:lnTo>
                    <a:pt x="361950" y="2878328"/>
                  </a:lnTo>
                  <a:lnTo>
                    <a:pt x="361950" y="2897378"/>
                  </a:lnTo>
                  <a:cubicBezTo>
                    <a:pt x="162179" y="2897378"/>
                    <a:pt x="0" y="2736723"/>
                    <a:pt x="0" y="2538095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2538095"/>
                  </a:lnTo>
                  <a:lnTo>
                    <a:pt x="19050" y="2538095"/>
                  </a:lnTo>
                  <a:lnTo>
                    <a:pt x="38100" y="2538095"/>
                  </a:lnTo>
                  <a:cubicBezTo>
                    <a:pt x="38100" y="2715387"/>
                    <a:pt x="183007" y="2859278"/>
                    <a:pt x="361950" y="2859278"/>
                  </a:cubicBezTo>
                  <a:lnTo>
                    <a:pt x="6670040" y="2859278"/>
                  </a:lnTo>
                  <a:cubicBezTo>
                    <a:pt x="6849110" y="2859278"/>
                    <a:pt x="6993890" y="2715387"/>
                    <a:pt x="6993890" y="2538095"/>
                  </a:cubicBezTo>
                  <a:lnTo>
                    <a:pt x="6993890" y="359283"/>
                  </a:lnTo>
                  <a:cubicBezTo>
                    <a:pt x="6993890" y="181991"/>
                    <a:pt x="6849110" y="38100"/>
                    <a:pt x="6670040" y="38100"/>
                  </a:cubicBezTo>
                  <a:lnTo>
                    <a:pt x="361950" y="38100"/>
                  </a:lnTo>
                  <a:lnTo>
                    <a:pt x="361950" y="19050"/>
                  </a:lnTo>
                  <a:lnTo>
                    <a:pt x="361950" y="38100"/>
                  </a:lnTo>
                  <a:cubicBezTo>
                    <a:pt x="183007" y="38100"/>
                    <a:pt x="38100" y="181991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620436" y="7670032"/>
            <a:ext cx="17011735" cy="1600615"/>
            <a:chOff x="0" y="0"/>
            <a:chExt cx="7031990" cy="2897378"/>
          </a:xfrm>
        </p:grpSpPr>
        <p:sp>
          <p:nvSpPr>
            <p:cNvPr id="139" name="Google Shape;139;p3"/>
            <p:cNvSpPr/>
            <p:nvPr/>
          </p:nvSpPr>
          <p:spPr>
            <a:xfrm>
              <a:off x="19050" y="19050"/>
              <a:ext cx="6993890" cy="2859278"/>
            </a:xfrm>
            <a:custGeom>
              <a:avLst/>
              <a:gdLst/>
              <a:ahLst/>
              <a:cxnLst/>
              <a:rect l="l" t="t" r="r" b="b"/>
              <a:pathLst>
                <a:path w="6993890" h="2859278" extrusionOk="0">
                  <a:moveTo>
                    <a:pt x="0" y="340233"/>
                  </a:moveTo>
                  <a:cubicBezTo>
                    <a:pt x="0" y="152400"/>
                    <a:pt x="153543" y="0"/>
                    <a:pt x="342900" y="0"/>
                  </a:cubicBezTo>
                  <a:lnTo>
                    <a:pt x="6650990" y="0"/>
                  </a:lnTo>
                  <a:cubicBezTo>
                    <a:pt x="6840347" y="0"/>
                    <a:pt x="6993890" y="152400"/>
                    <a:pt x="6993890" y="340233"/>
                  </a:cubicBezTo>
                  <a:lnTo>
                    <a:pt x="6993890" y="2519045"/>
                  </a:lnTo>
                  <a:cubicBezTo>
                    <a:pt x="6993890" y="2707005"/>
                    <a:pt x="6840347" y="2859278"/>
                    <a:pt x="6650990" y="2859278"/>
                  </a:cubicBezTo>
                  <a:lnTo>
                    <a:pt x="342900" y="2859278"/>
                  </a:lnTo>
                  <a:cubicBezTo>
                    <a:pt x="153543" y="2859278"/>
                    <a:pt x="0" y="2706878"/>
                    <a:pt x="0" y="2519045"/>
                  </a:cubicBezTo>
                  <a:close/>
                </a:path>
              </a:pathLst>
            </a:custGeom>
            <a:solidFill>
              <a:srgbClr val="03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0" y="0"/>
              <a:ext cx="7031990" cy="2897378"/>
            </a:xfrm>
            <a:custGeom>
              <a:avLst/>
              <a:gdLst/>
              <a:ahLst/>
              <a:cxnLst/>
              <a:rect l="l" t="t" r="r" b="b"/>
              <a:pathLst>
                <a:path w="7031990" h="2897378" extrusionOk="0">
                  <a:moveTo>
                    <a:pt x="0" y="359283"/>
                  </a:moveTo>
                  <a:cubicBezTo>
                    <a:pt x="0" y="160782"/>
                    <a:pt x="162179" y="0"/>
                    <a:pt x="361950" y="0"/>
                  </a:cubicBezTo>
                  <a:lnTo>
                    <a:pt x="6670040" y="0"/>
                  </a:lnTo>
                  <a:lnTo>
                    <a:pt x="6670040" y="19050"/>
                  </a:lnTo>
                  <a:lnTo>
                    <a:pt x="6670040" y="0"/>
                  </a:lnTo>
                  <a:cubicBezTo>
                    <a:pt x="6869811" y="0"/>
                    <a:pt x="7031990" y="160782"/>
                    <a:pt x="7031990" y="359283"/>
                  </a:cubicBezTo>
                  <a:lnTo>
                    <a:pt x="7012940" y="359283"/>
                  </a:lnTo>
                  <a:lnTo>
                    <a:pt x="7031990" y="359283"/>
                  </a:lnTo>
                  <a:lnTo>
                    <a:pt x="7031990" y="2538095"/>
                  </a:lnTo>
                  <a:lnTo>
                    <a:pt x="7012940" y="2538095"/>
                  </a:lnTo>
                  <a:lnTo>
                    <a:pt x="7031990" y="2538095"/>
                  </a:lnTo>
                  <a:cubicBezTo>
                    <a:pt x="7031990" y="2736723"/>
                    <a:pt x="6869811" y="2897378"/>
                    <a:pt x="6670040" y="2897378"/>
                  </a:cubicBezTo>
                  <a:lnTo>
                    <a:pt x="6670040" y="2878328"/>
                  </a:lnTo>
                  <a:lnTo>
                    <a:pt x="6670040" y="2897378"/>
                  </a:lnTo>
                  <a:lnTo>
                    <a:pt x="361950" y="2897378"/>
                  </a:lnTo>
                  <a:lnTo>
                    <a:pt x="361950" y="2878328"/>
                  </a:lnTo>
                  <a:lnTo>
                    <a:pt x="361950" y="2897378"/>
                  </a:lnTo>
                  <a:cubicBezTo>
                    <a:pt x="162179" y="2897378"/>
                    <a:pt x="0" y="2736723"/>
                    <a:pt x="0" y="2538095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2538095"/>
                  </a:lnTo>
                  <a:lnTo>
                    <a:pt x="19050" y="2538095"/>
                  </a:lnTo>
                  <a:lnTo>
                    <a:pt x="38100" y="2538095"/>
                  </a:lnTo>
                  <a:cubicBezTo>
                    <a:pt x="38100" y="2715387"/>
                    <a:pt x="183007" y="2859278"/>
                    <a:pt x="361950" y="2859278"/>
                  </a:cubicBezTo>
                  <a:lnTo>
                    <a:pt x="6670040" y="2859278"/>
                  </a:lnTo>
                  <a:cubicBezTo>
                    <a:pt x="6849110" y="2859278"/>
                    <a:pt x="6993890" y="2715387"/>
                    <a:pt x="6993890" y="2538095"/>
                  </a:cubicBezTo>
                  <a:lnTo>
                    <a:pt x="6993890" y="359283"/>
                  </a:lnTo>
                  <a:cubicBezTo>
                    <a:pt x="6993890" y="181991"/>
                    <a:pt x="6849110" y="38100"/>
                    <a:pt x="6670040" y="38100"/>
                  </a:cubicBezTo>
                  <a:lnTo>
                    <a:pt x="361950" y="38100"/>
                  </a:lnTo>
                  <a:lnTo>
                    <a:pt x="361950" y="19050"/>
                  </a:lnTo>
                  <a:lnTo>
                    <a:pt x="361950" y="38100"/>
                  </a:lnTo>
                  <a:cubicBezTo>
                    <a:pt x="183007" y="38100"/>
                    <a:pt x="38100" y="181991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Google Shape;127;p3"/>
          <p:cNvSpPr txBox="1"/>
          <p:nvPr/>
        </p:nvSpPr>
        <p:spPr>
          <a:xfrm>
            <a:off x="915919" y="8101007"/>
            <a:ext cx="1630352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PawPredict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reflects our commitment to creating meaningful and user-focused digital solutions. We look forward to enhancing it further and bringing more value to pet owners in the future.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27;p3"/>
          <p:cNvSpPr txBox="1"/>
          <p:nvPr/>
        </p:nvSpPr>
        <p:spPr>
          <a:xfrm>
            <a:off x="915919" y="5596774"/>
            <a:ext cx="1630352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PawPredict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provides a simple and engaging way to identify dog breeds instantly. It focuses on reliability, accessibility, and a smooth user experience. The platform encourages pet owners to explore and showcase their pets. We thank our mentors for their guidance and continuous support.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32197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34181" y="653654"/>
            <a:ext cx="9761636" cy="302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85"/>
              </a:lnSpc>
            </a:pPr>
            <a:r>
              <a:rPr lang="en-US" sz="9375" b="1">
                <a:solidFill>
                  <a:srgbClr val="FFFFF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Live Demo Time! </a:t>
            </a:r>
            <a:r>
              <a:rPr lang="en-US" sz="9375" b="1">
                <a:solidFill>
                  <a:srgbClr val="000000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🌟</a:t>
            </a:r>
            <a:endParaRPr lang="en-US" sz="9375" b="1">
              <a:solidFill>
                <a:srgbClr val="000000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4181" y="3952577"/>
            <a:ext cx="9761636" cy="7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We're excited to invite our </a:t>
            </a:r>
            <a:r>
              <a:rPr lang="en-US" sz="1875" b="1" dirty="0">
                <a:solidFill>
                  <a:srgbClr val="E5E0DF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Demonstration Team</a:t>
            </a:r>
            <a:r>
              <a:rPr lang="en-US" sz="187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showcase </a:t>
            </a:r>
            <a:r>
              <a:rPr lang="en-US" sz="1875" dirty="0" err="1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pawpredict</a:t>
            </a:r>
            <a:r>
              <a:rPr lang="en-US" sz="1875" dirty="0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in action. Get ready to see how our platform transforms the breed identification experience!</a:t>
            </a:r>
            <a:endParaRPr lang="en-US" sz="1875" dirty="0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34181" y="4993035"/>
            <a:ext cx="80583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E5E0DF"/>
                </a:solidFill>
                <a:latin typeface="Saira Light" panose="020B0604020202020204"/>
                <a:ea typeface="Saira Light" panose="020B0604020202020204"/>
                <a:cs typeface="Saira Light" panose="020B0604020202020204"/>
                <a:sym typeface="Saira Light" panose="020B0604020202020204"/>
              </a:rPr>
              <a:t>01</a:t>
            </a:r>
            <a:endParaRPr lang="en-US" sz="1875">
              <a:solidFill>
                <a:srgbClr val="E5E0DF"/>
              </a:solidFill>
              <a:latin typeface="Saira Light" panose="020B0604020202020204"/>
              <a:ea typeface="Saira Light" panose="020B0604020202020204"/>
              <a:cs typeface="Saira Light" panose="020B0604020202020204"/>
              <a:sym typeface="Saira Light" panose="020B0604020202020204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34181" y="5445770"/>
            <a:ext cx="4761608" cy="28575"/>
            <a:chOff x="0" y="0"/>
            <a:chExt cx="6348810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48857" cy="38100"/>
            </a:xfrm>
            <a:custGeom>
              <a:avLst/>
              <a:gdLst/>
              <a:ahLst/>
              <a:cxnLst/>
              <a:rect l="l" t="t" r="r" b="b"/>
              <a:pathLst>
                <a:path w="6348857" h="38100">
                  <a:moveTo>
                    <a:pt x="0" y="0"/>
                  </a:moveTo>
                  <a:lnTo>
                    <a:pt x="6348857" y="0"/>
                  </a:lnTo>
                  <a:lnTo>
                    <a:pt x="634885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34181" y="5621982"/>
            <a:ext cx="3589585" cy="37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0" b="1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Instant Breed Recognition</a:t>
            </a:r>
            <a:endParaRPr lang="en-US" sz="2310" b="1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4181" y="6051649"/>
            <a:ext cx="4761608" cy="84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Watch how our system identifies dog breeds in real-time with remarkable accuracy</a:t>
            </a:r>
            <a:endParaRPr lang="en-US" sz="1875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34062" y="4993035"/>
            <a:ext cx="68759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E5E0DF"/>
                </a:solidFill>
                <a:latin typeface="Saira Light" panose="020B0604020202020204"/>
                <a:ea typeface="Saira Light" panose="020B0604020202020204"/>
                <a:cs typeface="Saira Light" panose="020B0604020202020204"/>
                <a:sym typeface="Saira Light" panose="020B0604020202020204"/>
              </a:rPr>
              <a:t>02</a:t>
            </a:r>
            <a:endParaRPr lang="en-US" sz="1875">
              <a:solidFill>
                <a:srgbClr val="E5E0DF"/>
              </a:solidFill>
              <a:latin typeface="Saira Light" panose="020B0604020202020204"/>
              <a:ea typeface="Saira Light" panose="020B0604020202020204"/>
              <a:cs typeface="Saira Light" panose="020B0604020202020204"/>
              <a:sym typeface="Saira Light" panose="020B0604020202020204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834062" y="5445770"/>
            <a:ext cx="4761756" cy="28575"/>
            <a:chOff x="0" y="0"/>
            <a:chExt cx="6349008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48984" cy="38100"/>
            </a:xfrm>
            <a:custGeom>
              <a:avLst/>
              <a:gdLst/>
              <a:ahLst/>
              <a:cxnLst/>
              <a:rect l="l" t="t" r="r" b="b"/>
              <a:pathLst>
                <a:path w="6348984" h="38100">
                  <a:moveTo>
                    <a:pt x="0" y="0"/>
                  </a:moveTo>
                  <a:lnTo>
                    <a:pt x="6348984" y="0"/>
                  </a:lnTo>
                  <a:lnTo>
                    <a:pt x="634898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5834062" y="5621982"/>
            <a:ext cx="3760737" cy="37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0" b="1">
                <a:solidFill>
                  <a:srgbClr val="E5E0DF"/>
                </a:solidFill>
                <a:latin typeface="Saira Medium" panose="00000600000000000000"/>
                <a:ea typeface="Saira Medium" panose="00000600000000000000"/>
                <a:cs typeface="Saira Medium" panose="00000600000000000000"/>
                <a:sym typeface="Saira Medium" panose="00000600000000000000"/>
              </a:rPr>
              <a:t>Core Features Walkthrough</a:t>
            </a:r>
            <a:endParaRPr lang="en-US" sz="2310" b="1">
              <a:solidFill>
                <a:srgbClr val="E5E0DF"/>
              </a:solidFill>
              <a:latin typeface="Saira Medium" panose="00000600000000000000"/>
              <a:ea typeface="Saira Medium" panose="00000600000000000000"/>
              <a:cs typeface="Saira Medium" panose="00000600000000000000"/>
              <a:sym typeface="Saira Medium" panose="000006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34062" y="6051649"/>
            <a:ext cx="4761756" cy="84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Explore the intuitive workflow and powerful capabilities built into every interaction</a:t>
            </a:r>
            <a:endParaRPr lang="en-US" sz="1875">
              <a:solidFill>
                <a:srgbClr val="E5E0D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93105" y="7616299"/>
            <a:ext cx="3377082" cy="714834"/>
          </a:xfrm>
          <a:prstGeom prst="round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3600" b="1" dirty="0">
                <a:latin typeface="Calibri" panose="020F0502020204030204"/>
                <a:ea typeface="Calibri" panose="020F0502020204030204"/>
                <a:cs typeface="Calibri" panose="020F0502020204030204"/>
              </a:rPr>
              <a:t>PAWPREDICT</a:t>
            </a:r>
            <a:endParaRPr lang="en-US" sz="3600" b="1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128010" y="8953500"/>
            <a:ext cx="4872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4000" b="1">
                <a:latin typeface="Segoe UI Black" panose="020B0A02040204020203" charset="0"/>
                <a:cs typeface="Segoe UI Black" panose="020B0A02040204020203" charset="0"/>
              </a:rPr>
              <a:t>Thank </a:t>
            </a:r>
            <a:r>
              <a:rPr lang="en-US" altLang="en-GB" sz="4000" b="1">
                <a:latin typeface="Arial Black" panose="020B0A04020102020204" charset="0"/>
                <a:cs typeface="Arial Black" panose="020B0A04020102020204" charset="0"/>
              </a:rPr>
              <a:t>You</a:t>
            </a:r>
            <a:endParaRPr lang="en-US" altLang="en-GB" sz="4000" b="1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4097</Words>
  <Application>WPS Presentation</Application>
  <PresentationFormat>Custom</PresentationFormat>
  <Paragraphs>133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9" baseType="lpstr">
      <vt:lpstr>Arial</vt:lpstr>
      <vt:lpstr>SimSun</vt:lpstr>
      <vt:lpstr>Wingdings</vt:lpstr>
      <vt:lpstr>Saira Medium</vt:lpstr>
      <vt:lpstr>Roboto</vt:lpstr>
      <vt:lpstr>Saira Medium</vt:lpstr>
      <vt:lpstr>Roboto</vt:lpstr>
      <vt:lpstr>Roboto Bold</vt:lpstr>
      <vt:lpstr>Saira Light</vt:lpstr>
      <vt:lpstr>Calibri</vt:lpstr>
      <vt:lpstr>Trade Gothic Next Light</vt:lpstr>
      <vt:lpstr>Microsoft YaHei</vt:lpstr>
      <vt:lpstr>Arial Unicode MS</vt:lpstr>
      <vt:lpstr>Trade Gothic Next Cond</vt:lpstr>
      <vt:lpstr>Arial Black</vt:lpstr>
      <vt:lpstr>Agency FB</vt:lpstr>
      <vt:lpstr>Algerian</vt:lpstr>
      <vt:lpstr>Calibri</vt:lpstr>
      <vt:lpstr>Segoe UI Black</vt:lpstr>
      <vt:lpstr>PortalVTI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drsh2</dc:title>
  <dc:creator>SUVAJEET NAYAK</dc:creator>
  <cp:lastModifiedBy>Devashish Mishra</cp:lastModifiedBy>
  <cp:revision>231</cp:revision>
  <dcterms:created xsi:type="dcterms:W3CDTF">2006-08-16T00:00:00Z</dcterms:created>
  <dcterms:modified xsi:type="dcterms:W3CDTF">2025-10-29T16:20:33Z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C787FB4D56D34D72ACAA44335AC27691_13</vt:lpwstr>
  </property>
  <property fmtid="{D5CDD505-2E9C-101B-9397-08002B2CF9AE}" pid="3" name="KSOProductBuildVer">
    <vt:lpwstr>2057-12.2.0.23149</vt:lpwstr>
  </property>
</Properties>
</file>